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5"/>
  </p:sldMasterIdLst>
  <p:sldIdLst>
    <p:sldId id="256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BBCE"/>
    <a:srgbClr val="EE3D8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00" autoAdjust="0"/>
    <p:restoredTop sz="94660"/>
  </p:normalViewPr>
  <p:slideViewPr>
    <p:cSldViewPr snapToGrid="0">
      <p:cViewPr varScale="1">
        <p:scale>
          <a:sx n="69" d="100"/>
          <a:sy n="69" d="100"/>
        </p:scale>
        <p:origin x="372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5" Type="http://schemas.openxmlformats.org/officeDocument/2006/relationships/slideMaster" Target="slideMasters/slideMaster1.xml"/><Relationship Id="rId10" Type="http://schemas.openxmlformats.org/officeDocument/2006/relationships/tableStyles" Target="tableStyles.xml"/><Relationship Id="rId4" Type="http://schemas.openxmlformats.org/officeDocument/2006/relationships/customXml" Target="../customXml/item4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95725-C6AD-432F-8F0B-B72571C7B1E6}" type="datetimeFigureOut">
              <a:rPr lang="en-US" smtClean="0"/>
              <a:t>12/17/2018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4B1D4-051A-4D07-874D-D55568006E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13000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95725-C6AD-432F-8F0B-B72571C7B1E6}" type="datetimeFigureOut">
              <a:rPr lang="en-US" smtClean="0"/>
              <a:t>12/17/2018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4B1D4-051A-4D07-874D-D55568006E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19079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95725-C6AD-432F-8F0B-B72571C7B1E6}" type="datetimeFigureOut">
              <a:rPr lang="en-US" smtClean="0"/>
              <a:t>12/17/2018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4B1D4-051A-4D07-874D-D55568006E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27573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95725-C6AD-432F-8F0B-B72571C7B1E6}" type="datetimeFigureOut">
              <a:rPr lang="en-US" smtClean="0"/>
              <a:t>12/17/2018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4B1D4-051A-4D07-874D-D55568006E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01568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95725-C6AD-432F-8F0B-B72571C7B1E6}" type="datetimeFigureOut">
              <a:rPr lang="en-US" smtClean="0"/>
              <a:t>12/17/2018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4B1D4-051A-4D07-874D-D55568006E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49012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95725-C6AD-432F-8F0B-B72571C7B1E6}" type="datetimeFigureOut">
              <a:rPr lang="en-US" smtClean="0"/>
              <a:t>12/17/2018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4B1D4-051A-4D07-874D-D55568006E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80564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95725-C6AD-432F-8F0B-B72571C7B1E6}" type="datetimeFigureOut">
              <a:rPr lang="en-US" smtClean="0"/>
              <a:t>12/17/2018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4B1D4-051A-4D07-874D-D55568006E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22794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95725-C6AD-432F-8F0B-B72571C7B1E6}" type="datetimeFigureOut">
              <a:rPr lang="en-US" smtClean="0"/>
              <a:t>12/17/2018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4B1D4-051A-4D07-874D-D55568006E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70176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95725-C6AD-432F-8F0B-B72571C7B1E6}" type="datetimeFigureOut">
              <a:rPr lang="en-US" smtClean="0"/>
              <a:t>12/17/2018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4B1D4-051A-4D07-874D-D55568006E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05174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95725-C6AD-432F-8F0B-B72571C7B1E6}" type="datetimeFigureOut">
              <a:rPr lang="en-US" smtClean="0"/>
              <a:t>12/17/2018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4B1D4-051A-4D07-874D-D55568006E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73032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95725-C6AD-432F-8F0B-B72571C7B1E6}" type="datetimeFigureOut">
              <a:rPr lang="en-US" smtClean="0"/>
              <a:t>12/17/2018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4B1D4-051A-4D07-874D-D55568006E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01711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F95725-C6AD-432F-8F0B-B72571C7B1E6}" type="datetimeFigureOut">
              <a:rPr lang="en-US" smtClean="0"/>
              <a:t>12/17/2018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74B1D4-051A-4D07-874D-D55568006E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11232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Rectangle 37"/>
          <p:cNvSpPr/>
          <p:nvPr/>
        </p:nvSpPr>
        <p:spPr>
          <a:xfrm>
            <a:off x="4845111" y="2155182"/>
            <a:ext cx="2396614" cy="3647561"/>
          </a:xfrm>
          <a:prstGeom prst="rect">
            <a:avLst/>
          </a:prstGeom>
          <a:ln>
            <a:noFill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7548394" y="1344706"/>
            <a:ext cx="2396614" cy="729615"/>
          </a:xfrm>
          <a:prstGeom prst="rect">
            <a:avLst/>
          </a:prstGeom>
          <a:solidFill>
            <a:srgbClr val="EE3D8A"/>
          </a:solidFill>
          <a:ln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2173592" y="1344707"/>
            <a:ext cx="2396614" cy="729615"/>
          </a:xfrm>
          <a:prstGeom prst="rect">
            <a:avLst/>
          </a:prstGeom>
          <a:ln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4845111" y="1348655"/>
            <a:ext cx="2396614" cy="729615"/>
          </a:xfrm>
          <a:prstGeom prst="rect">
            <a:avLst/>
          </a:prstGeom>
          <a:ln>
            <a:noFill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object 3"/>
          <p:cNvSpPr txBox="1"/>
          <p:nvPr/>
        </p:nvSpPr>
        <p:spPr>
          <a:xfrm>
            <a:off x="4994934" y="2933822"/>
            <a:ext cx="2096770" cy="1948180"/>
          </a:xfrm>
          <a:prstGeom prst="rect">
            <a:avLst/>
          </a:prstGeom>
          <a:solidFill>
            <a:srgbClr val="FFFFFF"/>
          </a:solidFill>
        </p:spPr>
        <p:txBody>
          <a:bodyPr vert="horz" wrap="square" lIns="0" tIns="0" rIns="0" bIns="0" rtlCol="0">
            <a:spAutoFit/>
          </a:bodyPr>
          <a:lstStyle/>
          <a:p>
            <a:pPr marL="396240" marR="388620" algn="ctr">
              <a:lnSpc>
                <a:spcPct val="100000"/>
              </a:lnSpc>
            </a:pPr>
            <a:r>
              <a:rPr sz="1200" spc="-50" dirty="0">
                <a:solidFill>
                  <a:srgbClr val="231F20"/>
                </a:solidFill>
                <a:latin typeface="Myriad Pro"/>
                <a:cs typeface="Myriad Pro"/>
              </a:rPr>
              <a:t>T</a:t>
            </a:r>
            <a:r>
              <a:rPr sz="1200" spc="-15" dirty="0">
                <a:solidFill>
                  <a:srgbClr val="231F20"/>
                </a:solidFill>
                <a:latin typeface="Myriad Pro"/>
                <a:cs typeface="Myriad Pro"/>
              </a:rPr>
              <a:t>y</a:t>
            </a:r>
            <a:r>
              <a:rPr sz="1200" dirty="0">
                <a:solidFill>
                  <a:srgbClr val="231F20"/>
                </a:solidFill>
                <a:latin typeface="Myriad Pro"/>
                <a:cs typeface="Myriad Pro"/>
              </a:rPr>
              <a:t>öelämää kehitt</a:t>
            </a:r>
            <a:r>
              <a:rPr sz="1200" spc="-10" dirty="0">
                <a:solidFill>
                  <a:srgbClr val="231F20"/>
                </a:solidFill>
                <a:latin typeface="Myriad Pro"/>
                <a:cs typeface="Myriad Pro"/>
              </a:rPr>
              <a:t>ä</a:t>
            </a:r>
            <a:r>
              <a:rPr sz="1200" spc="-5" dirty="0">
                <a:solidFill>
                  <a:srgbClr val="231F20"/>
                </a:solidFill>
                <a:latin typeface="Myriad Pro"/>
                <a:cs typeface="Myriad Pro"/>
              </a:rPr>
              <a:t>v</a:t>
            </a:r>
            <a:r>
              <a:rPr sz="1200" dirty="0">
                <a:solidFill>
                  <a:srgbClr val="231F20"/>
                </a:solidFill>
                <a:latin typeface="Myriad Pro"/>
                <a:cs typeface="Myriad Pro"/>
              </a:rPr>
              <a:t>ä opinn</a:t>
            </a:r>
            <a:r>
              <a:rPr sz="1200" spc="-10" dirty="0">
                <a:solidFill>
                  <a:srgbClr val="231F20"/>
                </a:solidFill>
                <a:latin typeface="Myriad Pro"/>
                <a:cs typeface="Myriad Pro"/>
              </a:rPr>
              <a:t>ä</a:t>
            </a:r>
            <a:r>
              <a:rPr sz="1200" dirty="0">
                <a:solidFill>
                  <a:srgbClr val="231F20"/>
                </a:solidFill>
                <a:latin typeface="Myriad Pro"/>
                <a:cs typeface="Myriad Pro"/>
              </a:rPr>
              <a:t>y</a:t>
            </a:r>
            <a:r>
              <a:rPr sz="1200" spc="-10" dirty="0">
                <a:solidFill>
                  <a:srgbClr val="231F20"/>
                </a:solidFill>
                <a:latin typeface="Myriad Pro"/>
                <a:cs typeface="Myriad Pro"/>
              </a:rPr>
              <a:t>t</a:t>
            </a:r>
            <a:r>
              <a:rPr sz="1200" dirty="0">
                <a:solidFill>
                  <a:srgbClr val="231F20"/>
                </a:solidFill>
                <a:latin typeface="Myriad Pro"/>
                <a:cs typeface="Myriad Pro"/>
              </a:rPr>
              <a:t>e</a:t>
            </a:r>
            <a:r>
              <a:rPr sz="1200" spc="10" dirty="0">
                <a:solidFill>
                  <a:srgbClr val="231F20"/>
                </a:solidFill>
                <a:latin typeface="Myriad Pro"/>
                <a:cs typeface="Myriad Pro"/>
              </a:rPr>
              <a:t>t</a:t>
            </a:r>
            <a:r>
              <a:rPr sz="1200" spc="-15" dirty="0">
                <a:solidFill>
                  <a:srgbClr val="231F20"/>
                </a:solidFill>
                <a:latin typeface="Myriad Pro"/>
                <a:cs typeface="Myriad Pro"/>
              </a:rPr>
              <a:t>y</a:t>
            </a:r>
            <a:r>
              <a:rPr sz="1200" dirty="0">
                <a:solidFill>
                  <a:srgbClr val="231F20"/>
                </a:solidFill>
                <a:latin typeface="Myriad Pro"/>
                <a:cs typeface="Myriad Pro"/>
              </a:rPr>
              <a:t>ö</a:t>
            </a:r>
            <a:endParaRPr sz="1200" dirty="0">
              <a:latin typeface="Myriad Pro"/>
              <a:cs typeface="Myriad Pro"/>
            </a:endParaRPr>
          </a:p>
          <a:p>
            <a:pPr>
              <a:lnSpc>
                <a:spcPct val="100000"/>
              </a:lnSpc>
              <a:spcBef>
                <a:spcPts val="27"/>
              </a:spcBef>
            </a:pPr>
            <a:endParaRPr sz="950" dirty="0">
              <a:latin typeface="Times New Roman"/>
              <a:cs typeface="Times New Roman"/>
            </a:endParaRPr>
          </a:p>
          <a:p>
            <a:pPr marL="193040" marR="186055" algn="ctr">
              <a:lnSpc>
                <a:spcPct val="100000"/>
              </a:lnSpc>
            </a:pPr>
            <a:r>
              <a:rPr sz="1100" b="1" spc="-40" dirty="0">
                <a:solidFill>
                  <a:srgbClr val="231F20"/>
                </a:solidFill>
                <a:latin typeface="NewJuneSemibold"/>
                <a:cs typeface="NewJuneSemibold"/>
              </a:rPr>
              <a:t>Yht</a:t>
            </a:r>
            <a:r>
              <a:rPr sz="1100" b="1" spc="-35" dirty="0">
                <a:solidFill>
                  <a:srgbClr val="231F20"/>
                </a:solidFill>
                <a:latin typeface="NewJuneSemibold"/>
                <a:cs typeface="NewJuneSemibold"/>
              </a:rPr>
              <a:t>eiset</a:t>
            </a:r>
            <a:r>
              <a:rPr sz="1100" b="1" spc="-30" dirty="0">
                <a:solidFill>
                  <a:srgbClr val="231F20"/>
                </a:solidFill>
                <a:latin typeface="NewJuneSemibold"/>
                <a:cs typeface="NewJuneSemibold"/>
              </a:rPr>
              <a:t> </a:t>
            </a:r>
            <a:r>
              <a:rPr sz="1100" b="1" spc="-35" dirty="0">
                <a:solidFill>
                  <a:srgbClr val="231F20"/>
                </a:solidFill>
                <a:latin typeface="NewJuneSemibold"/>
                <a:cs typeface="NewJuneSemibold"/>
              </a:rPr>
              <a:t>ja</a:t>
            </a:r>
            <a:r>
              <a:rPr sz="1100" b="1" spc="-30" dirty="0">
                <a:solidFill>
                  <a:srgbClr val="231F20"/>
                </a:solidFill>
                <a:latin typeface="NewJuneSemibold"/>
                <a:cs typeface="NewJuneSemibold"/>
              </a:rPr>
              <a:t> </a:t>
            </a:r>
            <a:r>
              <a:rPr sz="1100" b="1" spc="-35" dirty="0">
                <a:solidFill>
                  <a:srgbClr val="231F20"/>
                </a:solidFill>
                <a:latin typeface="NewJuneSemibold"/>
                <a:cs typeface="NewJuneSemibold"/>
              </a:rPr>
              <a:t>oman</a:t>
            </a:r>
            <a:r>
              <a:rPr sz="1100" b="1" spc="-30" dirty="0">
                <a:solidFill>
                  <a:srgbClr val="231F20"/>
                </a:solidFill>
                <a:latin typeface="NewJuneSemibold"/>
                <a:cs typeface="NewJuneSemibold"/>
              </a:rPr>
              <a:t> </a:t>
            </a:r>
            <a:r>
              <a:rPr sz="1100" b="1" spc="-40" dirty="0">
                <a:solidFill>
                  <a:srgbClr val="231F20"/>
                </a:solidFill>
                <a:latin typeface="NewJuneSemibold"/>
                <a:cs typeface="NewJuneSemibold"/>
              </a:rPr>
              <a:t>alan</a:t>
            </a:r>
            <a:r>
              <a:rPr sz="1100" b="1" spc="-20" dirty="0">
                <a:solidFill>
                  <a:srgbClr val="231F20"/>
                </a:solidFill>
                <a:latin typeface="NewJuneSemibold"/>
                <a:cs typeface="NewJuneSemibold"/>
              </a:rPr>
              <a:t> </a:t>
            </a:r>
            <a:r>
              <a:rPr sz="1100" b="1" spc="-35" dirty="0">
                <a:solidFill>
                  <a:srgbClr val="231F20"/>
                </a:solidFill>
                <a:latin typeface="NewJuneSemibold"/>
                <a:cs typeface="NewJuneSemibold"/>
              </a:rPr>
              <a:t>opinnot</a:t>
            </a:r>
            <a:r>
              <a:rPr sz="1100" b="1" spc="-30" dirty="0">
                <a:solidFill>
                  <a:srgbClr val="231F20"/>
                </a:solidFill>
                <a:latin typeface="NewJuneSemibold"/>
                <a:cs typeface="NewJuneSemibold"/>
              </a:rPr>
              <a:t> tu</a:t>
            </a:r>
            <a:r>
              <a:rPr sz="1100" b="1" spc="-60" dirty="0">
                <a:solidFill>
                  <a:srgbClr val="231F20"/>
                </a:solidFill>
                <a:latin typeface="NewJuneSemibold"/>
                <a:cs typeface="NewJuneSemibold"/>
              </a:rPr>
              <a:t>k</a:t>
            </a:r>
            <a:r>
              <a:rPr sz="1100" b="1" spc="-35" dirty="0">
                <a:solidFill>
                  <a:srgbClr val="231F20"/>
                </a:solidFill>
                <a:latin typeface="NewJuneSemibold"/>
                <a:cs typeface="NewJuneSemibold"/>
              </a:rPr>
              <a:t>evat</a:t>
            </a:r>
            <a:r>
              <a:rPr sz="1100" b="1" spc="-30" dirty="0">
                <a:solidFill>
                  <a:srgbClr val="231F20"/>
                </a:solidFill>
                <a:latin typeface="NewJuneSemibold"/>
                <a:cs typeface="NewJuneSemibold"/>
              </a:rPr>
              <a:t> </a:t>
            </a:r>
            <a:r>
              <a:rPr sz="1100" b="1" spc="-35" dirty="0">
                <a:solidFill>
                  <a:srgbClr val="231F20"/>
                </a:solidFill>
                <a:latin typeface="NewJuneSemibold"/>
                <a:cs typeface="NewJuneSemibold"/>
              </a:rPr>
              <a:t>aihetta</a:t>
            </a:r>
            <a:endParaRPr sz="1100" dirty="0">
              <a:latin typeface="NewJuneSemibold"/>
              <a:cs typeface="NewJuneSemibold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1000" dirty="0">
              <a:latin typeface="Times New Roman"/>
              <a:cs typeface="Times New Roman"/>
            </a:endParaRPr>
          </a:p>
          <a:p>
            <a:pPr marL="107950" marR="100330" indent="-635" algn="ctr">
              <a:lnSpc>
                <a:spcPct val="100000"/>
              </a:lnSpc>
            </a:pPr>
            <a:r>
              <a:rPr sz="1100" b="1" spc="-35" dirty="0">
                <a:solidFill>
                  <a:srgbClr val="231F20"/>
                </a:solidFill>
                <a:latin typeface="NewJuneSemibold"/>
                <a:cs typeface="NewJuneSemibold"/>
              </a:rPr>
              <a:t>Opinn</a:t>
            </a:r>
            <a:r>
              <a:rPr sz="1100" b="1" spc="-60" dirty="0">
                <a:solidFill>
                  <a:srgbClr val="231F20"/>
                </a:solidFill>
                <a:latin typeface="NewJuneSemibold"/>
                <a:cs typeface="NewJuneSemibold"/>
              </a:rPr>
              <a:t>ä</a:t>
            </a:r>
            <a:r>
              <a:rPr sz="1100" b="1" spc="-40" dirty="0">
                <a:solidFill>
                  <a:srgbClr val="231F20"/>
                </a:solidFill>
                <a:latin typeface="NewJuneSemibold"/>
                <a:cs typeface="NewJuneSemibold"/>
              </a:rPr>
              <a:t>y</a:t>
            </a:r>
            <a:r>
              <a:rPr sz="1100" b="1" spc="-45" dirty="0">
                <a:solidFill>
                  <a:srgbClr val="231F20"/>
                </a:solidFill>
                <a:latin typeface="NewJuneSemibold"/>
                <a:cs typeface="NewJuneSemibold"/>
              </a:rPr>
              <a:t>t</a:t>
            </a:r>
            <a:r>
              <a:rPr sz="1100" b="1" spc="-35" dirty="0">
                <a:solidFill>
                  <a:srgbClr val="231F20"/>
                </a:solidFill>
                <a:latin typeface="NewJuneSemibold"/>
                <a:cs typeface="NewJuneSemibold"/>
              </a:rPr>
              <a:t>etyön</a:t>
            </a:r>
            <a:r>
              <a:rPr sz="1100" b="1" spc="-30" dirty="0">
                <a:solidFill>
                  <a:srgbClr val="231F20"/>
                </a:solidFill>
                <a:latin typeface="NewJuneSemibold"/>
                <a:cs typeface="NewJuneSemibold"/>
              </a:rPr>
              <a:t> </a:t>
            </a:r>
            <a:r>
              <a:rPr sz="1100" b="1" spc="-45" dirty="0">
                <a:solidFill>
                  <a:srgbClr val="231F20"/>
                </a:solidFill>
                <a:latin typeface="NewJuneSemibold"/>
                <a:cs typeface="NewJuneSemibold"/>
              </a:rPr>
              <a:t>t</a:t>
            </a:r>
            <a:r>
              <a:rPr sz="1100" b="1" spc="-35" dirty="0">
                <a:solidFill>
                  <a:srgbClr val="231F20"/>
                </a:solidFill>
                <a:latin typeface="NewJuneSemibold"/>
                <a:cs typeface="NewJuneSemibold"/>
              </a:rPr>
              <a:t>e</a:t>
            </a:r>
            <a:r>
              <a:rPr sz="1100" b="1" spc="-60" dirty="0">
                <a:solidFill>
                  <a:srgbClr val="231F20"/>
                </a:solidFill>
                <a:latin typeface="NewJuneSemibold"/>
                <a:cs typeface="NewJuneSemibold"/>
              </a:rPr>
              <a:t>k</a:t>
            </a:r>
            <a:r>
              <a:rPr sz="1100" b="1" spc="-35" dirty="0">
                <a:solidFill>
                  <a:srgbClr val="231F20"/>
                </a:solidFill>
                <a:latin typeface="NewJuneSemibold"/>
                <a:cs typeface="NewJuneSemibold"/>
              </a:rPr>
              <a:t>emistä</a:t>
            </a:r>
            <a:r>
              <a:rPr sz="1100" b="1" spc="-25" dirty="0">
                <a:solidFill>
                  <a:srgbClr val="231F20"/>
                </a:solidFill>
                <a:latin typeface="NewJuneSemibold"/>
                <a:cs typeface="NewJuneSemibold"/>
              </a:rPr>
              <a:t> tu</a:t>
            </a:r>
            <a:r>
              <a:rPr sz="1100" b="1" spc="-60" dirty="0">
                <a:solidFill>
                  <a:srgbClr val="231F20"/>
                </a:solidFill>
                <a:latin typeface="NewJuneSemibold"/>
                <a:cs typeface="NewJuneSemibold"/>
              </a:rPr>
              <a:t>k</a:t>
            </a:r>
            <a:r>
              <a:rPr sz="1100" b="1" spc="-35" dirty="0">
                <a:solidFill>
                  <a:srgbClr val="231F20"/>
                </a:solidFill>
                <a:latin typeface="NewJuneSemibold"/>
                <a:cs typeface="NewJuneSemibold"/>
              </a:rPr>
              <a:t>evia</a:t>
            </a:r>
            <a:r>
              <a:rPr sz="1100" b="1" spc="-30" dirty="0">
                <a:solidFill>
                  <a:srgbClr val="231F20"/>
                </a:solidFill>
                <a:latin typeface="NewJuneSemibold"/>
                <a:cs typeface="NewJuneSemibold"/>
              </a:rPr>
              <a:t> </a:t>
            </a:r>
            <a:r>
              <a:rPr sz="1100" b="1" spc="-40" dirty="0">
                <a:solidFill>
                  <a:srgbClr val="231F20"/>
                </a:solidFill>
                <a:latin typeface="NewJuneSemibold"/>
                <a:cs typeface="NewJuneSemibold"/>
              </a:rPr>
              <a:t>menet</a:t>
            </a:r>
            <a:r>
              <a:rPr sz="1100" b="1" spc="-35" dirty="0">
                <a:solidFill>
                  <a:srgbClr val="231F20"/>
                </a:solidFill>
                <a:latin typeface="NewJuneSemibold"/>
                <a:cs typeface="NewJuneSemibold"/>
              </a:rPr>
              <a:t>elmäopin</a:t>
            </a:r>
            <a:r>
              <a:rPr sz="1100" b="1" spc="-40" dirty="0">
                <a:solidFill>
                  <a:srgbClr val="231F20"/>
                </a:solidFill>
                <a:latin typeface="NewJuneSemibold"/>
                <a:cs typeface="NewJuneSemibold"/>
              </a:rPr>
              <a:t>t</a:t>
            </a:r>
            <a:r>
              <a:rPr sz="1100" b="1" spc="-35" dirty="0">
                <a:solidFill>
                  <a:srgbClr val="231F20"/>
                </a:solidFill>
                <a:latin typeface="NewJuneSemibold"/>
                <a:cs typeface="NewJuneSemibold"/>
              </a:rPr>
              <a:t>oja</a:t>
            </a:r>
            <a:r>
              <a:rPr sz="1100" b="1" spc="-30" dirty="0">
                <a:solidFill>
                  <a:srgbClr val="231F20"/>
                </a:solidFill>
                <a:latin typeface="NewJuneSemibold"/>
                <a:cs typeface="NewJuneSemibold"/>
              </a:rPr>
              <a:t> ja </a:t>
            </a:r>
            <a:r>
              <a:rPr sz="1100" b="1" spc="-35" dirty="0">
                <a:solidFill>
                  <a:srgbClr val="231F20"/>
                </a:solidFill>
                <a:latin typeface="NewJuneSemibold"/>
                <a:cs typeface="NewJuneSemibold"/>
              </a:rPr>
              <a:t>seminaareja</a:t>
            </a:r>
            <a:r>
              <a:rPr sz="1100" b="1" spc="-30" dirty="0">
                <a:solidFill>
                  <a:srgbClr val="231F20"/>
                </a:solidFill>
                <a:latin typeface="NewJuneSemibold"/>
                <a:cs typeface="NewJuneSemibold"/>
              </a:rPr>
              <a:t> sisälly</a:t>
            </a:r>
            <a:r>
              <a:rPr sz="1100" b="1" spc="-45" dirty="0">
                <a:solidFill>
                  <a:srgbClr val="231F20"/>
                </a:solidFill>
                <a:latin typeface="NewJuneSemibold"/>
                <a:cs typeface="NewJuneSemibold"/>
              </a:rPr>
              <a:t>t</a:t>
            </a:r>
            <a:r>
              <a:rPr sz="1100" b="1" spc="-35" dirty="0">
                <a:solidFill>
                  <a:srgbClr val="231F20"/>
                </a:solidFill>
                <a:latin typeface="NewJuneSemibold"/>
                <a:cs typeface="NewJuneSemibold"/>
              </a:rPr>
              <a:t>etään</a:t>
            </a:r>
            <a:r>
              <a:rPr sz="1100" b="1" spc="-20" dirty="0">
                <a:solidFill>
                  <a:srgbClr val="231F20"/>
                </a:solidFill>
                <a:latin typeface="NewJuneSemibold"/>
                <a:cs typeface="NewJuneSemibold"/>
              </a:rPr>
              <a:t> </a:t>
            </a:r>
            <a:r>
              <a:rPr sz="1100" b="1" spc="-40" dirty="0">
                <a:solidFill>
                  <a:srgbClr val="231F20"/>
                </a:solidFill>
                <a:latin typeface="NewJuneSemibold"/>
                <a:cs typeface="NewJuneSemibold"/>
              </a:rPr>
              <a:t>opin</a:t>
            </a:r>
            <a:r>
              <a:rPr sz="1100" b="1" spc="-45" dirty="0">
                <a:solidFill>
                  <a:srgbClr val="231F20"/>
                </a:solidFill>
                <a:latin typeface="NewJuneSemibold"/>
                <a:cs typeface="NewJuneSemibold"/>
              </a:rPr>
              <a:t>t</a:t>
            </a:r>
            <a:r>
              <a:rPr sz="1100" b="1" spc="-35" dirty="0">
                <a:solidFill>
                  <a:srgbClr val="231F20"/>
                </a:solidFill>
                <a:latin typeface="NewJuneSemibold"/>
                <a:cs typeface="NewJuneSemibold"/>
              </a:rPr>
              <a:t>opis</a:t>
            </a:r>
            <a:r>
              <a:rPr sz="1100" b="1" spc="-45" dirty="0">
                <a:solidFill>
                  <a:srgbClr val="231F20"/>
                </a:solidFill>
                <a:latin typeface="NewJuneSemibold"/>
                <a:cs typeface="NewJuneSemibold"/>
              </a:rPr>
              <a:t>t</a:t>
            </a:r>
            <a:r>
              <a:rPr sz="1100" b="1" spc="-35" dirty="0">
                <a:solidFill>
                  <a:srgbClr val="231F20"/>
                </a:solidFill>
                <a:latin typeface="NewJuneSemibold"/>
                <a:cs typeface="NewJuneSemibold"/>
              </a:rPr>
              <a:t>eisiin</a:t>
            </a:r>
            <a:endParaRPr sz="1100" dirty="0">
              <a:latin typeface="NewJuneSemibold"/>
              <a:cs typeface="NewJuneSemibold"/>
            </a:endParaRPr>
          </a:p>
        </p:txBody>
      </p:sp>
      <p:sp>
        <p:nvSpPr>
          <p:cNvPr id="8" name="object 4"/>
          <p:cNvSpPr txBox="1">
            <a:spLocks/>
          </p:cNvSpPr>
          <p:nvPr/>
        </p:nvSpPr>
        <p:spPr>
          <a:xfrm>
            <a:off x="723173" y="253837"/>
            <a:ext cx="10640291" cy="861774"/>
          </a:xfrm>
          <a:prstGeom prst="rect">
            <a:avLst/>
          </a:prstGeom>
        </p:spPr>
        <p:txBody>
          <a:bodyPr vert="horz" wrap="square" lIns="0" tIns="0" rIns="0" bIns="0" rtlCol="0" anchor="b">
            <a:sp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12700">
              <a:lnSpc>
                <a:spcPct val="100000"/>
              </a:lnSpc>
            </a:pPr>
            <a:r>
              <a:rPr lang="en-US" sz="2800" b="1" spc="-225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Maaseudun</a:t>
            </a:r>
            <a:r>
              <a:rPr lang="en-US" sz="2800" b="1" spc="-225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b="1" spc="-225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kehittämisen</a:t>
            </a:r>
            <a:r>
              <a:rPr lang="en-US" sz="2800" b="1" spc="-225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b="1" spc="-225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tutkinto-ohjelma</a:t>
            </a:r>
            <a:endParaRPr lang="en-US" sz="2800" b="1" spc="-225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12700">
              <a:lnSpc>
                <a:spcPct val="100000"/>
              </a:lnSpc>
            </a:pPr>
            <a:r>
              <a:rPr lang="en-US" sz="2800" b="1" spc="-225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Agrologi</a:t>
            </a:r>
            <a:r>
              <a:rPr lang="en-US" sz="2800" b="1" spc="-225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b="1" spc="-225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</a:t>
            </a:r>
            <a:r>
              <a:rPr lang="en-US" sz="2800" b="1" spc="-7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ylempi</a:t>
            </a:r>
            <a:r>
              <a:rPr lang="en-US" sz="2800" b="1" spc="-7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b="1" spc="-8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AMK)</a:t>
            </a:r>
            <a:endParaRPr lang="en-US" sz="2800" b="1" spc="-8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9" name="object 30"/>
          <p:cNvSpPr/>
          <p:nvPr/>
        </p:nvSpPr>
        <p:spPr>
          <a:xfrm>
            <a:off x="2121531" y="6213227"/>
            <a:ext cx="7830820" cy="532130"/>
          </a:xfrm>
          <a:custGeom>
            <a:avLst/>
            <a:gdLst/>
            <a:ahLst/>
            <a:cxnLst/>
            <a:rect l="l" t="t" r="r" b="b"/>
            <a:pathLst>
              <a:path w="7830820" h="532129">
                <a:moveTo>
                  <a:pt x="0" y="0"/>
                </a:moveTo>
                <a:lnTo>
                  <a:pt x="0" y="531710"/>
                </a:lnTo>
                <a:lnTo>
                  <a:pt x="7830680" y="531710"/>
                </a:lnTo>
                <a:lnTo>
                  <a:pt x="7830680" y="0"/>
                </a:lnTo>
                <a:lnTo>
                  <a:pt x="0" y="0"/>
                </a:lnTo>
                <a:close/>
              </a:path>
            </a:pathLst>
          </a:custGeom>
          <a:solidFill>
            <a:srgbClr val="00BBCE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31"/>
          <p:cNvSpPr txBox="1"/>
          <p:nvPr/>
        </p:nvSpPr>
        <p:spPr>
          <a:xfrm>
            <a:off x="5171214" y="6382980"/>
            <a:ext cx="1731645" cy="23083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500" b="1" spc="-15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</a:t>
            </a:r>
            <a:r>
              <a:rPr sz="1500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yöelämä</a:t>
            </a:r>
            <a:r>
              <a:rPr sz="1500" b="1" spc="-6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</a:t>
            </a:r>
            <a:r>
              <a:rPr sz="1500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</a:t>
            </a:r>
            <a:r>
              <a:rPr sz="1500" b="1" spc="-8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</a:t>
            </a:r>
            <a:r>
              <a:rPr sz="1500" b="1" spc="-5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emus</a:t>
            </a:r>
            <a:endParaRPr sz="15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1" name="object 32"/>
          <p:cNvSpPr/>
          <p:nvPr/>
        </p:nvSpPr>
        <p:spPr>
          <a:xfrm>
            <a:off x="8585687" y="5934288"/>
            <a:ext cx="361950" cy="349885"/>
          </a:xfrm>
          <a:custGeom>
            <a:avLst/>
            <a:gdLst/>
            <a:ahLst/>
            <a:cxnLst/>
            <a:rect l="l" t="t" r="r" b="b"/>
            <a:pathLst>
              <a:path w="361950" h="349885">
                <a:moveTo>
                  <a:pt x="271272" y="180505"/>
                </a:moveTo>
                <a:lnTo>
                  <a:pt x="91440" y="180505"/>
                </a:lnTo>
                <a:lnTo>
                  <a:pt x="91274" y="349491"/>
                </a:lnTo>
                <a:lnTo>
                  <a:pt x="271272" y="349491"/>
                </a:lnTo>
                <a:lnTo>
                  <a:pt x="271272" y="180505"/>
                </a:lnTo>
                <a:close/>
              </a:path>
              <a:path w="361950" h="349885">
                <a:moveTo>
                  <a:pt x="180721" y="0"/>
                </a:moveTo>
                <a:lnTo>
                  <a:pt x="0" y="180505"/>
                </a:lnTo>
                <a:lnTo>
                  <a:pt x="361442" y="180505"/>
                </a:lnTo>
                <a:lnTo>
                  <a:pt x="180721" y="0"/>
                </a:lnTo>
                <a:close/>
              </a:path>
            </a:pathLst>
          </a:custGeom>
          <a:solidFill>
            <a:srgbClr val="00BBC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35"/>
          <p:cNvSpPr/>
          <p:nvPr/>
        </p:nvSpPr>
        <p:spPr>
          <a:xfrm>
            <a:off x="5862499" y="5934288"/>
            <a:ext cx="361950" cy="349885"/>
          </a:xfrm>
          <a:custGeom>
            <a:avLst/>
            <a:gdLst/>
            <a:ahLst/>
            <a:cxnLst/>
            <a:rect l="l" t="t" r="r" b="b"/>
            <a:pathLst>
              <a:path w="361950" h="349885">
                <a:moveTo>
                  <a:pt x="271271" y="180505"/>
                </a:moveTo>
                <a:lnTo>
                  <a:pt x="91439" y="180505"/>
                </a:lnTo>
                <a:lnTo>
                  <a:pt x="91274" y="349491"/>
                </a:lnTo>
                <a:lnTo>
                  <a:pt x="271271" y="349491"/>
                </a:lnTo>
                <a:lnTo>
                  <a:pt x="271271" y="180505"/>
                </a:lnTo>
                <a:close/>
              </a:path>
              <a:path w="361950" h="349885">
                <a:moveTo>
                  <a:pt x="180720" y="0"/>
                </a:moveTo>
                <a:lnTo>
                  <a:pt x="0" y="180505"/>
                </a:lnTo>
                <a:lnTo>
                  <a:pt x="361441" y="180505"/>
                </a:lnTo>
                <a:lnTo>
                  <a:pt x="180720" y="0"/>
                </a:lnTo>
                <a:close/>
              </a:path>
            </a:pathLst>
          </a:custGeom>
          <a:solidFill>
            <a:srgbClr val="00BBC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36"/>
          <p:cNvSpPr/>
          <p:nvPr/>
        </p:nvSpPr>
        <p:spPr>
          <a:xfrm>
            <a:off x="3152010" y="5934288"/>
            <a:ext cx="361950" cy="349885"/>
          </a:xfrm>
          <a:custGeom>
            <a:avLst/>
            <a:gdLst/>
            <a:ahLst/>
            <a:cxnLst/>
            <a:rect l="l" t="t" r="r" b="b"/>
            <a:pathLst>
              <a:path w="361950" h="349885">
                <a:moveTo>
                  <a:pt x="271272" y="180505"/>
                </a:moveTo>
                <a:lnTo>
                  <a:pt x="91440" y="180505"/>
                </a:lnTo>
                <a:lnTo>
                  <a:pt x="91274" y="349491"/>
                </a:lnTo>
                <a:lnTo>
                  <a:pt x="271272" y="349491"/>
                </a:lnTo>
                <a:lnTo>
                  <a:pt x="271272" y="180505"/>
                </a:lnTo>
                <a:close/>
              </a:path>
              <a:path w="361950" h="349885">
                <a:moveTo>
                  <a:pt x="180721" y="0"/>
                </a:moveTo>
                <a:lnTo>
                  <a:pt x="0" y="180505"/>
                </a:lnTo>
                <a:lnTo>
                  <a:pt x="361442" y="180505"/>
                </a:lnTo>
                <a:lnTo>
                  <a:pt x="180721" y="0"/>
                </a:lnTo>
                <a:close/>
              </a:path>
            </a:pathLst>
          </a:custGeom>
          <a:solidFill>
            <a:srgbClr val="00BBC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37"/>
          <p:cNvSpPr/>
          <p:nvPr/>
        </p:nvSpPr>
        <p:spPr>
          <a:xfrm>
            <a:off x="7549918" y="2150332"/>
            <a:ext cx="2384425" cy="3652520"/>
          </a:xfrm>
          <a:custGeom>
            <a:avLst/>
            <a:gdLst/>
            <a:ahLst/>
            <a:cxnLst/>
            <a:rect l="l" t="t" r="r" b="b"/>
            <a:pathLst>
              <a:path w="2384425" h="3652520">
                <a:moveTo>
                  <a:pt x="0" y="3652126"/>
                </a:moveTo>
                <a:lnTo>
                  <a:pt x="2384297" y="3652126"/>
                </a:lnTo>
                <a:lnTo>
                  <a:pt x="2384297" y="0"/>
                </a:lnTo>
                <a:lnTo>
                  <a:pt x="0" y="0"/>
                </a:lnTo>
                <a:lnTo>
                  <a:pt x="0" y="3652126"/>
                </a:lnTo>
                <a:close/>
              </a:path>
            </a:pathLst>
          </a:custGeom>
          <a:solidFill>
            <a:srgbClr val="EE3D8A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40"/>
          <p:cNvSpPr txBox="1"/>
          <p:nvPr/>
        </p:nvSpPr>
        <p:spPr>
          <a:xfrm>
            <a:off x="7696369" y="2216243"/>
            <a:ext cx="2070906" cy="33855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126364">
              <a:lnSpc>
                <a:spcPct val="100000"/>
              </a:lnSpc>
            </a:pPr>
            <a:r>
              <a:rPr sz="1100" b="1" spc="-65" dirty="0">
                <a:solidFill>
                  <a:schemeClr val="bg1"/>
                </a:solidFill>
                <a:latin typeface="NewJuneSemibold"/>
                <a:cs typeface="NewJuneSemibold"/>
              </a:rPr>
              <a:t>S</a:t>
            </a:r>
            <a:r>
              <a:rPr sz="1100" b="1" spc="-35" dirty="0">
                <a:solidFill>
                  <a:schemeClr val="bg1"/>
                </a:solidFill>
                <a:latin typeface="NewJuneSemibold"/>
                <a:cs typeface="NewJuneSemibold"/>
              </a:rPr>
              <a:t>tra</a:t>
            </a:r>
            <a:r>
              <a:rPr sz="1100" b="1" spc="-45" dirty="0">
                <a:solidFill>
                  <a:schemeClr val="bg1"/>
                </a:solidFill>
                <a:latin typeface="NewJuneSemibold"/>
                <a:cs typeface="NewJuneSemibold"/>
              </a:rPr>
              <a:t>t</a:t>
            </a:r>
            <a:r>
              <a:rPr sz="1100" b="1" spc="-35" dirty="0">
                <a:solidFill>
                  <a:schemeClr val="bg1"/>
                </a:solidFill>
                <a:latin typeface="NewJuneSemibold"/>
                <a:cs typeface="NewJuneSemibold"/>
              </a:rPr>
              <a:t>eginen</a:t>
            </a:r>
            <a:r>
              <a:rPr sz="1100" b="1" spc="-30" dirty="0">
                <a:solidFill>
                  <a:schemeClr val="bg1"/>
                </a:solidFill>
                <a:latin typeface="NewJuneSemibold"/>
                <a:cs typeface="NewJuneSemibold"/>
              </a:rPr>
              <a:t> </a:t>
            </a:r>
            <a:r>
              <a:rPr sz="1100" b="1" spc="-35" dirty="0">
                <a:solidFill>
                  <a:schemeClr val="bg1"/>
                </a:solidFill>
                <a:latin typeface="NewJuneSemibold"/>
                <a:cs typeface="NewJuneSemibold"/>
              </a:rPr>
              <a:t>ajat</a:t>
            </a:r>
            <a:r>
              <a:rPr sz="1100" b="1" spc="-45" dirty="0">
                <a:solidFill>
                  <a:schemeClr val="bg1"/>
                </a:solidFill>
                <a:latin typeface="NewJuneSemibold"/>
                <a:cs typeface="NewJuneSemibold"/>
              </a:rPr>
              <a:t>t</a:t>
            </a:r>
            <a:r>
              <a:rPr sz="1100" b="1" spc="-35" dirty="0">
                <a:solidFill>
                  <a:schemeClr val="bg1"/>
                </a:solidFill>
                <a:latin typeface="NewJuneSemibold"/>
                <a:cs typeface="NewJuneSemibold"/>
              </a:rPr>
              <a:t>elu</a:t>
            </a:r>
            <a:r>
              <a:rPr sz="1100" b="1" spc="-30" dirty="0">
                <a:solidFill>
                  <a:schemeClr val="bg1"/>
                </a:solidFill>
                <a:latin typeface="NewJuneSemibold"/>
                <a:cs typeface="NewJuneSemibold"/>
              </a:rPr>
              <a:t> </a:t>
            </a:r>
            <a:r>
              <a:rPr sz="1100" b="1" spc="-35" dirty="0">
                <a:solidFill>
                  <a:schemeClr val="bg1"/>
                </a:solidFill>
                <a:latin typeface="NewJuneSemibold"/>
                <a:cs typeface="NewJuneSemibold"/>
              </a:rPr>
              <a:t>ja</a:t>
            </a:r>
            <a:r>
              <a:rPr sz="1100" b="1" spc="-20" dirty="0">
                <a:solidFill>
                  <a:schemeClr val="bg1"/>
                </a:solidFill>
                <a:latin typeface="NewJuneSemibold"/>
                <a:cs typeface="NewJuneSemibold"/>
              </a:rPr>
              <a:t> </a:t>
            </a:r>
            <a:r>
              <a:rPr sz="1100" b="1" spc="-45" dirty="0">
                <a:solidFill>
                  <a:schemeClr val="bg1"/>
                </a:solidFill>
                <a:latin typeface="NewJuneSemibold"/>
                <a:cs typeface="NewJuneSemibold"/>
              </a:rPr>
              <a:t>t</a:t>
            </a:r>
            <a:r>
              <a:rPr sz="1100" b="1" spc="-35" dirty="0">
                <a:solidFill>
                  <a:schemeClr val="bg1"/>
                </a:solidFill>
                <a:latin typeface="NewJuneSemibold"/>
                <a:cs typeface="NewJuneSemibold"/>
              </a:rPr>
              <a:t>oimialan</a:t>
            </a:r>
            <a:r>
              <a:rPr sz="1100" b="1" spc="-30" dirty="0">
                <a:solidFill>
                  <a:schemeClr val="bg1"/>
                </a:solidFill>
                <a:latin typeface="NewJuneSemibold"/>
                <a:cs typeface="NewJuneSemibold"/>
              </a:rPr>
              <a:t> </a:t>
            </a:r>
            <a:r>
              <a:rPr sz="1100" b="1" spc="-35" dirty="0">
                <a:solidFill>
                  <a:schemeClr val="bg1"/>
                </a:solidFill>
                <a:latin typeface="NewJuneSemibold"/>
                <a:cs typeface="NewJuneSemibold"/>
              </a:rPr>
              <a:t>tulevaisuus</a:t>
            </a:r>
            <a:r>
              <a:rPr sz="1100" b="1" spc="-30" dirty="0">
                <a:solidFill>
                  <a:schemeClr val="bg1"/>
                </a:solidFill>
                <a:latin typeface="NewJuneSemibold"/>
                <a:cs typeface="NewJuneSemibold"/>
              </a:rPr>
              <a:t> </a:t>
            </a:r>
            <a:r>
              <a:rPr sz="1100" b="1" spc="-35" dirty="0">
                <a:solidFill>
                  <a:schemeClr val="bg1"/>
                </a:solidFill>
                <a:latin typeface="NewJuneSemibold"/>
                <a:cs typeface="NewJuneSemibold"/>
              </a:rPr>
              <a:t>5</a:t>
            </a:r>
            <a:r>
              <a:rPr sz="1100" b="1" spc="-30" dirty="0">
                <a:solidFill>
                  <a:schemeClr val="bg1"/>
                </a:solidFill>
                <a:latin typeface="NewJuneSemibold"/>
                <a:cs typeface="NewJuneSemibold"/>
              </a:rPr>
              <a:t> </a:t>
            </a:r>
            <a:r>
              <a:rPr sz="1100" b="1" spc="-35" dirty="0" smtClean="0">
                <a:solidFill>
                  <a:schemeClr val="bg1"/>
                </a:solidFill>
                <a:latin typeface="NewJuneSemibold"/>
                <a:cs typeface="NewJuneSemibold"/>
              </a:rPr>
              <a:t>op</a:t>
            </a:r>
            <a:r>
              <a:rPr lang="fi-FI" sz="1100" b="1" spc="-35" dirty="0" smtClean="0">
                <a:solidFill>
                  <a:schemeClr val="bg1"/>
                </a:solidFill>
                <a:latin typeface="NewJuneSemibold"/>
                <a:cs typeface="NewJuneSemibold"/>
              </a:rPr>
              <a:t> *</a:t>
            </a:r>
            <a:endParaRPr sz="1100" dirty="0">
              <a:solidFill>
                <a:schemeClr val="bg1"/>
              </a:solidFill>
              <a:latin typeface="NewJuneSemibold"/>
              <a:cs typeface="NewJuneSemibold"/>
            </a:endParaRPr>
          </a:p>
        </p:txBody>
      </p:sp>
      <p:sp>
        <p:nvSpPr>
          <p:cNvPr id="23" name="object 46"/>
          <p:cNvSpPr txBox="1"/>
          <p:nvPr/>
        </p:nvSpPr>
        <p:spPr>
          <a:xfrm>
            <a:off x="7696370" y="3047975"/>
            <a:ext cx="2140584" cy="33855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32740" marR="342900" algn="ctr">
              <a:lnSpc>
                <a:spcPct val="100000"/>
              </a:lnSpc>
              <a:spcBef>
                <a:spcPts val="560"/>
              </a:spcBef>
            </a:pPr>
            <a:r>
              <a:rPr sz="1100" b="1" spc="-35" dirty="0" err="1" smtClean="0">
                <a:solidFill>
                  <a:srgbClr val="FFFFFF"/>
                </a:solidFill>
                <a:latin typeface="NewJuneSemibold"/>
                <a:cs typeface="NewJuneSemibold"/>
              </a:rPr>
              <a:t>Digitalised</a:t>
            </a:r>
            <a:r>
              <a:rPr sz="1100" b="1" spc="-30" dirty="0" smtClean="0">
                <a:solidFill>
                  <a:srgbClr val="FFFFFF"/>
                </a:solidFill>
                <a:latin typeface="NewJuneSemibold"/>
                <a:cs typeface="NewJuneSemibold"/>
              </a:rPr>
              <a:t> </a:t>
            </a:r>
            <a:r>
              <a:rPr sz="1100" b="1" spc="-60" dirty="0">
                <a:solidFill>
                  <a:srgbClr val="FFFFFF"/>
                </a:solidFill>
                <a:latin typeface="NewJuneSemibold"/>
                <a:cs typeface="NewJuneSemibold"/>
              </a:rPr>
              <a:t>W</a:t>
            </a:r>
            <a:r>
              <a:rPr sz="1100" b="1" spc="-35" dirty="0">
                <a:solidFill>
                  <a:srgbClr val="FFFFFF"/>
                </a:solidFill>
                <a:latin typeface="NewJuneSemibold"/>
                <a:cs typeface="NewJuneSemibold"/>
              </a:rPr>
              <a:t>orking</a:t>
            </a:r>
            <a:r>
              <a:rPr sz="1100" b="1" spc="-20" dirty="0">
                <a:solidFill>
                  <a:srgbClr val="FFFFFF"/>
                </a:solidFill>
                <a:latin typeface="NewJuneSemibold"/>
                <a:cs typeface="NewJuneSemibold"/>
              </a:rPr>
              <a:t> </a:t>
            </a:r>
            <a:r>
              <a:rPr sz="1100" b="1" spc="-40" dirty="0">
                <a:solidFill>
                  <a:srgbClr val="FFFFFF"/>
                </a:solidFill>
                <a:latin typeface="NewJuneSemibold"/>
                <a:cs typeface="NewJuneSemibold"/>
              </a:rPr>
              <a:t>E</a:t>
            </a:r>
            <a:r>
              <a:rPr sz="1100" b="1" spc="-60" dirty="0">
                <a:solidFill>
                  <a:srgbClr val="FFFFFF"/>
                </a:solidFill>
                <a:latin typeface="NewJuneSemibold"/>
                <a:cs typeface="NewJuneSemibold"/>
              </a:rPr>
              <a:t>n</a:t>
            </a:r>
            <a:r>
              <a:rPr sz="1100" b="1" spc="-35" dirty="0">
                <a:solidFill>
                  <a:srgbClr val="FFFFFF"/>
                </a:solidFill>
                <a:latin typeface="NewJuneSemibold"/>
                <a:cs typeface="NewJuneSemibold"/>
              </a:rPr>
              <a:t>vironment</a:t>
            </a:r>
            <a:r>
              <a:rPr sz="1100" b="1" spc="-30" dirty="0">
                <a:solidFill>
                  <a:srgbClr val="FFFFFF"/>
                </a:solidFill>
                <a:latin typeface="NewJuneSemibold"/>
                <a:cs typeface="NewJuneSemibold"/>
              </a:rPr>
              <a:t> </a:t>
            </a:r>
            <a:r>
              <a:rPr sz="1100" b="1" spc="-35" dirty="0">
                <a:solidFill>
                  <a:srgbClr val="FFFFFF"/>
                </a:solidFill>
                <a:latin typeface="NewJuneSemibold"/>
                <a:cs typeface="NewJuneSemibold"/>
              </a:rPr>
              <a:t>5</a:t>
            </a:r>
            <a:r>
              <a:rPr sz="1100" b="1" spc="-30" dirty="0">
                <a:solidFill>
                  <a:srgbClr val="FFFFFF"/>
                </a:solidFill>
                <a:latin typeface="NewJuneSemibold"/>
                <a:cs typeface="NewJuneSemibold"/>
              </a:rPr>
              <a:t> </a:t>
            </a:r>
            <a:r>
              <a:rPr sz="1100" b="1" spc="-35" dirty="0">
                <a:solidFill>
                  <a:srgbClr val="FFFFFF"/>
                </a:solidFill>
                <a:latin typeface="NewJuneSemibold"/>
                <a:cs typeface="NewJuneSemibold"/>
              </a:rPr>
              <a:t>op</a:t>
            </a:r>
            <a:endParaRPr sz="1100" dirty="0">
              <a:latin typeface="NewJuneSemibold"/>
              <a:cs typeface="NewJuneSemibold"/>
            </a:endParaRPr>
          </a:p>
        </p:txBody>
      </p:sp>
      <p:sp>
        <p:nvSpPr>
          <p:cNvPr id="24" name="object 47"/>
          <p:cNvSpPr/>
          <p:nvPr/>
        </p:nvSpPr>
        <p:spPr>
          <a:xfrm>
            <a:off x="2185781" y="2150332"/>
            <a:ext cx="2384425" cy="3652520"/>
          </a:xfrm>
          <a:custGeom>
            <a:avLst/>
            <a:gdLst/>
            <a:ahLst/>
            <a:cxnLst/>
            <a:rect l="l" t="t" r="r" b="b"/>
            <a:pathLst>
              <a:path w="2384425" h="3652520">
                <a:moveTo>
                  <a:pt x="0" y="3652126"/>
                </a:moveTo>
                <a:lnTo>
                  <a:pt x="2384298" y="3652126"/>
                </a:lnTo>
                <a:lnTo>
                  <a:pt x="2384298" y="0"/>
                </a:lnTo>
                <a:lnTo>
                  <a:pt x="0" y="0"/>
                </a:lnTo>
                <a:lnTo>
                  <a:pt x="0" y="3652126"/>
                </a:lnTo>
                <a:close/>
              </a:path>
            </a:pathLst>
          </a:cu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48"/>
          <p:cNvSpPr txBox="1"/>
          <p:nvPr/>
        </p:nvSpPr>
        <p:spPr>
          <a:xfrm>
            <a:off x="7516631" y="4535287"/>
            <a:ext cx="2471594" cy="33855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065" marR="57150" algn="ctr">
              <a:lnSpc>
                <a:spcPct val="100000"/>
              </a:lnSpc>
              <a:spcBef>
                <a:spcPts val="890"/>
              </a:spcBef>
            </a:pPr>
            <a:r>
              <a:rPr sz="1100" b="1" spc="-65" dirty="0" smtClean="0">
                <a:solidFill>
                  <a:srgbClr val="FFFFFF"/>
                </a:solidFill>
                <a:latin typeface="NewJuneSemibold"/>
                <a:cs typeface="NewJuneSemibold"/>
              </a:rPr>
              <a:t>S</a:t>
            </a:r>
            <a:r>
              <a:rPr sz="1100" b="1" spc="-30" dirty="0" smtClean="0">
                <a:solidFill>
                  <a:srgbClr val="FFFFFF"/>
                </a:solidFill>
                <a:latin typeface="NewJuneSemibold"/>
                <a:cs typeface="NewJuneSemibold"/>
              </a:rPr>
              <a:t>tudying </a:t>
            </a:r>
            <a:r>
              <a:rPr sz="1100" b="1" spc="-35" dirty="0">
                <a:solidFill>
                  <a:srgbClr val="FFFFFF"/>
                </a:solidFill>
                <a:latin typeface="NewJuneSemibold"/>
                <a:cs typeface="NewJuneSemibold"/>
              </a:rPr>
              <a:t>and</a:t>
            </a:r>
            <a:r>
              <a:rPr sz="1100" b="1" spc="-30" dirty="0">
                <a:solidFill>
                  <a:srgbClr val="FFFFFF"/>
                </a:solidFill>
                <a:latin typeface="NewJuneSemibold"/>
                <a:cs typeface="NewJuneSemibold"/>
              </a:rPr>
              <a:t> </a:t>
            </a:r>
            <a:r>
              <a:rPr sz="1100" b="1" spc="-60" dirty="0">
                <a:solidFill>
                  <a:srgbClr val="FFFFFF"/>
                </a:solidFill>
                <a:latin typeface="NewJuneSemibold"/>
                <a:cs typeface="NewJuneSemibold"/>
              </a:rPr>
              <a:t>W</a:t>
            </a:r>
            <a:r>
              <a:rPr sz="1100" b="1" spc="-35" dirty="0">
                <a:solidFill>
                  <a:srgbClr val="FFFFFF"/>
                </a:solidFill>
                <a:latin typeface="NewJuneSemibold"/>
                <a:cs typeface="NewJuneSemibold"/>
              </a:rPr>
              <a:t>orking</a:t>
            </a:r>
            <a:r>
              <a:rPr sz="1100" b="1" spc="-30" dirty="0">
                <a:solidFill>
                  <a:srgbClr val="FFFFFF"/>
                </a:solidFill>
                <a:latin typeface="NewJuneSemibold"/>
                <a:cs typeface="NewJuneSemibold"/>
              </a:rPr>
              <a:t> </a:t>
            </a:r>
            <a:r>
              <a:rPr sz="1100" b="1" spc="-35" dirty="0">
                <a:solidFill>
                  <a:srgbClr val="FFFFFF"/>
                </a:solidFill>
                <a:latin typeface="NewJuneSemibold"/>
                <a:cs typeface="NewJuneSemibold"/>
              </a:rPr>
              <a:t>in</a:t>
            </a:r>
            <a:r>
              <a:rPr sz="1100" b="1" spc="-25" dirty="0">
                <a:solidFill>
                  <a:srgbClr val="FFFFFF"/>
                </a:solidFill>
                <a:latin typeface="NewJuneSemibold"/>
                <a:cs typeface="NewJuneSemibold"/>
              </a:rPr>
              <a:t> </a:t>
            </a:r>
            <a:r>
              <a:rPr sz="1100" b="1" spc="-30" dirty="0">
                <a:solidFill>
                  <a:srgbClr val="FFFFFF"/>
                </a:solidFill>
                <a:latin typeface="NewJuneSemibold"/>
                <a:cs typeface="NewJuneSemibold"/>
              </a:rPr>
              <a:t>In</a:t>
            </a:r>
            <a:r>
              <a:rPr sz="1100" b="1" spc="-45" dirty="0">
                <a:solidFill>
                  <a:srgbClr val="FFFFFF"/>
                </a:solidFill>
                <a:latin typeface="NewJuneSemibold"/>
                <a:cs typeface="NewJuneSemibold"/>
              </a:rPr>
              <a:t>t</a:t>
            </a:r>
            <a:r>
              <a:rPr sz="1100" b="1" spc="-35" dirty="0">
                <a:solidFill>
                  <a:srgbClr val="FFFFFF"/>
                </a:solidFill>
                <a:latin typeface="NewJuneSemibold"/>
                <a:cs typeface="NewJuneSemibold"/>
              </a:rPr>
              <a:t>ernational</a:t>
            </a:r>
            <a:r>
              <a:rPr sz="1100" b="1" spc="-30" dirty="0">
                <a:solidFill>
                  <a:srgbClr val="FFFFFF"/>
                </a:solidFill>
                <a:latin typeface="NewJuneSemibold"/>
                <a:cs typeface="NewJuneSemibold"/>
              </a:rPr>
              <a:t> </a:t>
            </a:r>
            <a:r>
              <a:rPr sz="1100" b="1" spc="-40" dirty="0">
                <a:solidFill>
                  <a:srgbClr val="FFFFFF"/>
                </a:solidFill>
                <a:latin typeface="NewJuneSemibold"/>
                <a:cs typeface="NewJuneSemibold"/>
              </a:rPr>
              <a:t>E</a:t>
            </a:r>
            <a:r>
              <a:rPr sz="1100" b="1" spc="-60" dirty="0">
                <a:solidFill>
                  <a:srgbClr val="FFFFFF"/>
                </a:solidFill>
                <a:latin typeface="NewJuneSemibold"/>
                <a:cs typeface="NewJuneSemibold"/>
              </a:rPr>
              <a:t>n</a:t>
            </a:r>
            <a:r>
              <a:rPr sz="1100" b="1" spc="-35" dirty="0">
                <a:solidFill>
                  <a:srgbClr val="FFFFFF"/>
                </a:solidFill>
                <a:latin typeface="NewJuneSemibold"/>
                <a:cs typeface="NewJuneSemibold"/>
              </a:rPr>
              <a:t>vironment</a:t>
            </a:r>
            <a:r>
              <a:rPr sz="1100" b="1" spc="-30" dirty="0">
                <a:solidFill>
                  <a:srgbClr val="FFFFFF"/>
                </a:solidFill>
                <a:latin typeface="NewJuneSemibold"/>
                <a:cs typeface="NewJuneSemibold"/>
              </a:rPr>
              <a:t> </a:t>
            </a:r>
            <a:r>
              <a:rPr sz="1100" b="1" spc="-35" dirty="0">
                <a:solidFill>
                  <a:srgbClr val="FFFFFF"/>
                </a:solidFill>
                <a:latin typeface="NewJuneSemibold"/>
                <a:cs typeface="NewJuneSemibold"/>
              </a:rPr>
              <a:t>5</a:t>
            </a:r>
            <a:r>
              <a:rPr sz="1100" b="1" spc="-30" dirty="0">
                <a:solidFill>
                  <a:srgbClr val="FFFFFF"/>
                </a:solidFill>
                <a:latin typeface="NewJuneSemibold"/>
                <a:cs typeface="NewJuneSemibold"/>
              </a:rPr>
              <a:t> </a:t>
            </a:r>
            <a:r>
              <a:rPr sz="1100" b="1" spc="-35" dirty="0">
                <a:solidFill>
                  <a:srgbClr val="FFFFFF"/>
                </a:solidFill>
                <a:latin typeface="NewJuneSemibold"/>
                <a:cs typeface="NewJuneSemibold"/>
              </a:rPr>
              <a:t>op</a:t>
            </a:r>
            <a:endParaRPr sz="1100" dirty="0">
              <a:latin typeface="NewJuneSemibold"/>
              <a:cs typeface="NewJuneSemibold"/>
            </a:endParaRPr>
          </a:p>
        </p:txBody>
      </p:sp>
      <p:sp>
        <p:nvSpPr>
          <p:cNvPr id="27" name="object 52"/>
          <p:cNvSpPr txBox="1"/>
          <p:nvPr/>
        </p:nvSpPr>
        <p:spPr>
          <a:xfrm>
            <a:off x="2331026" y="2572943"/>
            <a:ext cx="2048458" cy="36933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algn="ctr">
              <a:lnSpc>
                <a:spcPct val="100000"/>
              </a:lnSpc>
            </a:pPr>
            <a:r>
              <a:rPr lang="fi-FI" sz="1200" b="1" spc="-35" dirty="0" smtClean="0">
                <a:solidFill>
                  <a:srgbClr val="FFFFFF"/>
                </a:solidFill>
                <a:latin typeface="NewJuneSemibold"/>
                <a:cs typeface="NewJuneSemibold"/>
              </a:rPr>
              <a:t>Maatilan tuotannon organisointi 5 op</a:t>
            </a:r>
            <a:endParaRPr sz="1200" dirty="0">
              <a:latin typeface="NewJuneSemibold"/>
              <a:cs typeface="NewJuneSemibold"/>
            </a:endParaRPr>
          </a:p>
        </p:txBody>
      </p:sp>
      <p:sp>
        <p:nvSpPr>
          <p:cNvPr id="28" name="object 53"/>
          <p:cNvSpPr txBox="1"/>
          <p:nvPr/>
        </p:nvSpPr>
        <p:spPr>
          <a:xfrm>
            <a:off x="2322063" y="3369515"/>
            <a:ext cx="2021839" cy="33342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algn="ctr">
              <a:lnSpc>
                <a:spcPts val="1300"/>
              </a:lnSpc>
            </a:pPr>
            <a:r>
              <a:rPr lang="fi-FI" sz="1200" b="1" spc="-65" dirty="0" smtClean="0">
                <a:solidFill>
                  <a:srgbClr val="FFFFFF"/>
                </a:solidFill>
                <a:latin typeface="NewJuneSemibold"/>
                <a:cs typeface="NewJuneSemibold"/>
              </a:rPr>
              <a:t>Maaseutuyritysten yhteistyön juridiikka 5 op</a:t>
            </a:r>
            <a:endParaRPr sz="1200" dirty="0">
              <a:latin typeface="NewJuneSemibold"/>
              <a:cs typeface="NewJuneSemibold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5082978" y="1400654"/>
            <a:ext cx="190792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30</a:t>
            </a:r>
            <a:r>
              <a:rPr lang="en-US" sz="1600" b="1" spc="-4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600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</a:t>
            </a:r>
            <a:r>
              <a:rPr lang="en-US" sz="1600" b="1" spc="-4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600" b="1" spc="-45" dirty="0" err="1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Opinn</a:t>
            </a:r>
            <a:r>
              <a:rPr lang="en-US" sz="1600" b="1" spc="-80" dirty="0" err="1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ä</a:t>
            </a:r>
            <a:r>
              <a:rPr lang="en-US" sz="1600" b="1" spc="-55" dirty="0" err="1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y</a:t>
            </a:r>
            <a:r>
              <a:rPr lang="en-US" sz="1600" b="1" spc="-60" dirty="0" err="1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</a:t>
            </a:r>
            <a:r>
              <a:rPr lang="en-US" sz="1600" b="1" spc="-45" dirty="0" err="1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etyö</a:t>
            </a:r>
            <a:endParaRPr lang="en-US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2061287" y="1374016"/>
            <a:ext cx="264542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606425" marR="598805" algn="ctr">
              <a:lnSpc>
                <a:spcPts val="1600"/>
              </a:lnSpc>
            </a:pPr>
            <a:r>
              <a:rPr lang="fi-FI" sz="1600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</a:t>
            </a:r>
            <a:r>
              <a:rPr lang="fi-FI" sz="1600" b="1" spc="-50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0</a:t>
            </a:r>
            <a:r>
              <a:rPr lang="fi-FI" sz="1600" b="1" spc="-45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1600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</a:t>
            </a:r>
            <a:r>
              <a:rPr lang="fi-FI" sz="1600" b="1" spc="-4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Ala</a:t>
            </a:r>
            <a:r>
              <a:rPr lang="fi-FI" sz="1600" b="1" spc="-6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</a:t>
            </a:r>
            <a:r>
              <a:rPr lang="fi-FI" sz="1600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ohtaiset</a:t>
            </a:r>
            <a:endParaRPr lang="fi-FI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>
              <a:lnSpc>
                <a:spcPts val="1580"/>
              </a:lnSpc>
            </a:pPr>
            <a:r>
              <a:rPr lang="fi-FI" sz="1600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ammatilliset</a:t>
            </a:r>
            <a:r>
              <a:rPr lang="fi-FI" sz="1600" b="1" spc="-4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opinnot</a:t>
            </a:r>
            <a:endParaRPr lang="fi-FI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en-US" sz="1600" dirty="0"/>
          </a:p>
        </p:txBody>
      </p:sp>
      <p:sp>
        <p:nvSpPr>
          <p:cNvPr id="37" name="TextBox 36"/>
          <p:cNvSpPr txBox="1"/>
          <p:nvPr/>
        </p:nvSpPr>
        <p:spPr>
          <a:xfrm>
            <a:off x="7531672" y="1396760"/>
            <a:ext cx="237416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spc="-50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10</a:t>
            </a:r>
            <a:r>
              <a:rPr lang="en-US" sz="1600" b="1" spc="-45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600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</a:t>
            </a:r>
            <a:r>
              <a:rPr lang="en-US" sz="1600" b="1" spc="-4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endParaRPr lang="en-US" sz="1600" b="1" spc="-45" dirty="0" smtClean="0">
              <a:solidFill>
                <a:srgbClr val="FFFFFF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en-US" sz="1600" b="1" spc="-45" dirty="0" err="1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Yh</a:t>
            </a:r>
            <a:r>
              <a:rPr lang="en-US" sz="1600" b="1" spc="-50" dirty="0" err="1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teiset</a:t>
            </a:r>
            <a:r>
              <a:rPr lang="en-US" sz="1600" b="1" spc="-45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600" b="1" spc="-45" dirty="0" err="1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opinnot</a:t>
            </a:r>
            <a:endParaRPr lang="en-US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3" name="object 34"/>
          <p:cNvSpPr/>
          <p:nvPr/>
        </p:nvSpPr>
        <p:spPr>
          <a:xfrm>
            <a:off x="4495226" y="2631944"/>
            <a:ext cx="349885" cy="361950"/>
          </a:xfrm>
          <a:custGeom>
            <a:avLst/>
            <a:gdLst/>
            <a:ahLst/>
            <a:cxnLst/>
            <a:rect l="l" t="t" r="r" b="b"/>
            <a:pathLst>
              <a:path w="349885" h="361950">
                <a:moveTo>
                  <a:pt x="260316" y="270002"/>
                </a:moveTo>
                <a:lnTo>
                  <a:pt x="168986" y="270002"/>
                </a:lnTo>
                <a:lnTo>
                  <a:pt x="168986" y="361442"/>
                </a:lnTo>
                <a:lnTo>
                  <a:pt x="260316" y="270002"/>
                </a:lnTo>
                <a:close/>
              </a:path>
              <a:path w="349885" h="361950">
                <a:moveTo>
                  <a:pt x="168986" y="0"/>
                </a:moveTo>
                <a:lnTo>
                  <a:pt x="168986" y="90170"/>
                </a:lnTo>
                <a:lnTo>
                  <a:pt x="0" y="90170"/>
                </a:lnTo>
                <a:lnTo>
                  <a:pt x="0" y="270167"/>
                </a:lnTo>
                <a:lnTo>
                  <a:pt x="260316" y="270002"/>
                </a:lnTo>
                <a:lnTo>
                  <a:pt x="349491" y="180721"/>
                </a:lnTo>
                <a:lnTo>
                  <a:pt x="168986" y="0"/>
                </a:lnTo>
                <a:close/>
              </a:path>
            </a:pathLst>
          </a:custGeom>
          <a:solidFill>
            <a:srgbClr val="F5821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33"/>
          <p:cNvSpPr/>
          <p:nvPr/>
        </p:nvSpPr>
        <p:spPr>
          <a:xfrm>
            <a:off x="7241725" y="2589027"/>
            <a:ext cx="349885" cy="361950"/>
          </a:xfrm>
          <a:custGeom>
            <a:avLst/>
            <a:gdLst/>
            <a:ahLst/>
            <a:cxnLst/>
            <a:rect l="l" t="t" r="r" b="b"/>
            <a:pathLst>
              <a:path w="349885" h="361950">
                <a:moveTo>
                  <a:pt x="180505" y="0"/>
                </a:moveTo>
                <a:lnTo>
                  <a:pt x="0" y="180721"/>
                </a:lnTo>
                <a:lnTo>
                  <a:pt x="180505" y="361442"/>
                </a:lnTo>
                <a:lnTo>
                  <a:pt x="180505" y="270002"/>
                </a:lnTo>
                <a:lnTo>
                  <a:pt x="349491" y="270002"/>
                </a:lnTo>
                <a:lnTo>
                  <a:pt x="349491" y="90170"/>
                </a:lnTo>
                <a:lnTo>
                  <a:pt x="180505" y="90170"/>
                </a:lnTo>
                <a:lnTo>
                  <a:pt x="180505" y="0"/>
                </a:lnTo>
                <a:close/>
              </a:path>
              <a:path w="349885" h="361950">
                <a:moveTo>
                  <a:pt x="349491" y="270002"/>
                </a:moveTo>
                <a:lnTo>
                  <a:pt x="180505" y="270002"/>
                </a:lnTo>
                <a:lnTo>
                  <a:pt x="349491" y="270167"/>
                </a:lnTo>
                <a:lnTo>
                  <a:pt x="349491" y="270002"/>
                </a:lnTo>
                <a:close/>
              </a:path>
            </a:pathLst>
          </a:custGeom>
          <a:solidFill>
            <a:srgbClr val="EE3D8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42"/>
          <p:cNvSpPr txBox="1"/>
          <p:nvPr/>
        </p:nvSpPr>
        <p:spPr>
          <a:xfrm>
            <a:off x="7591610" y="3814127"/>
            <a:ext cx="2353397" cy="16927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38100">
              <a:lnSpc>
                <a:spcPct val="100000"/>
              </a:lnSpc>
            </a:pPr>
            <a:r>
              <a:rPr lang="fi-FI" sz="1100" b="1" spc="-35" dirty="0">
                <a:solidFill>
                  <a:schemeClr val="bg1"/>
                </a:solidFill>
                <a:latin typeface="NewJuneSemibold"/>
                <a:cs typeface="NewJuneSemibold"/>
              </a:rPr>
              <a:t>Innovaatio-osaaminen </a:t>
            </a:r>
            <a:r>
              <a:rPr sz="1100" b="1" spc="-35" dirty="0">
                <a:solidFill>
                  <a:schemeClr val="bg1"/>
                </a:solidFill>
                <a:latin typeface="NewJuneSemibold"/>
                <a:cs typeface="NewJuneSemibold"/>
              </a:rPr>
              <a:t>5 </a:t>
            </a:r>
            <a:r>
              <a:rPr sz="1100" b="1" spc="-35" dirty="0" smtClean="0">
                <a:solidFill>
                  <a:schemeClr val="bg1"/>
                </a:solidFill>
                <a:latin typeface="NewJuneSemibold"/>
                <a:cs typeface="NewJuneSemibold"/>
              </a:rPr>
              <a:t>op</a:t>
            </a:r>
            <a:r>
              <a:rPr lang="fi-FI" sz="1100" b="1" spc="-35" dirty="0" smtClean="0">
                <a:solidFill>
                  <a:schemeClr val="bg1"/>
                </a:solidFill>
                <a:latin typeface="NewJuneSemibold"/>
                <a:cs typeface="NewJuneSemibold"/>
              </a:rPr>
              <a:t> *</a:t>
            </a:r>
            <a:endParaRPr sz="1100" b="1" spc="-35" dirty="0">
              <a:solidFill>
                <a:schemeClr val="bg1"/>
              </a:solidFill>
              <a:latin typeface="NewJuneSemibold"/>
              <a:cs typeface="NewJuneSemibold"/>
            </a:endParaRPr>
          </a:p>
        </p:txBody>
      </p:sp>
      <p:sp>
        <p:nvSpPr>
          <p:cNvPr id="40" name="object 42"/>
          <p:cNvSpPr txBox="1"/>
          <p:nvPr/>
        </p:nvSpPr>
        <p:spPr>
          <a:xfrm>
            <a:off x="7696370" y="3424114"/>
            <a:ext cx="2209468" cy="33855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38100" algn="ctr">
              <a:lnSpc>
                <a:spcPct val="100000"/>
              </a:lnSpc>
            </a:pPr>
            <a:r>
              <a:rPr lang="fi-FI" sz="1100" b="1" spc="-35" dirty="0">
                <a:solidFill>
                  <a:schemeClr val="bg1"/>
                </a:solidFill>
                <a:latin typeface="NewJuneSemibold"/>
                <a:cs typeface="NewJuneSemibold"/>
              </a:rPr>
              <a:t>Vuorovaikutteinen viestintä esimiestyössä 5 op</a:t>
            </a:r>
            <a:endParaRPr sz="1100" b="1" spc="-35" dirty="0">
              <a:solidFill>
                <a:schemeClr val="bg1"/>
              </a:solidFill>
              <a:latin typeface="NewJuneSemibold"/>
              <a:cs typeface="NewJuneSemibold"/>
            </a:endParaRPr>
          </a:p>
        </p:txBody>
      </p:sp>
      <p:sp>
        <p:nvSpPr>
          <p:cNvPr id="41" name="object 42"/>
          <p:cNvSpPr txBox="1"/>
          <p:nvPr/>
        </p:nvSpPr>
        <p:spPr>
          <a:xfrm>
            <a:off x="7516630" y="4055103"/>
            <a:ext cx="2568305" cy="16927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38100">
              <a:lnSpc>
                <a:spcPct val="100000"/>
              </a:lnSpc>
            </a:pPr>
            <a:r>
              <a:rPr sz="1100" b="1" spc="-110" dirty="0">
                <a:solidFill>
                  <a:schemeClr val="bg1"/>
                </a:solidFill>
                <a:latin typeface="NewJuneSemibold"/>
                <a:cs typeface="NewJuneSemibold"/>
              </a:rPr>
              <a:t>T</a:t>
            </a:r>
            <a:r>
              <a:rPr sz="1100" b="1" spc="-35" dirty="0">
                <a:solidFill>
                  <a:schemeClr val="bg1"/>
                </a:solidFill>
                <a:latin typeface="NewJuneSemibold"/>
                <a:cs typeface="NewJuneSemibold"/>
              </a:rPr>
              <a:t>utkimuksellinen</a:t>
            </a:r>
            <a:r>
              <a:rPr sz="1100" b="1" spc="-20" dirty="0">
                <a:solidFill>
                  <a:schemeClr val="bg1"/>
                </a:solidFill>
                <a:latin typeface="NewJuneSemibold"/>
                <a:cs typeface="NewJuneSemibold"/>
              </a:rPr>
              <a:t> </a:t>
            </a:r>
            <a:r>
              <a:rPr sz="1100" b="1" spc="-60" dirty="0">
                <a:solidFill>
                  <a:schemeClr val="bg1"/>
                </a:solidFill>
                <a:latin typeface="NewJuneSemibold"/>
                <a:cs typeface="NewJuneSemibold"/>
              </a:rPr>
              <a:t>k</a:t>
            </a:r>
            <a:r>
              <a:rPr sz="1100" b="1" spc="-35" dirty="0">
                <a:solidFill>
                  <a:schemeClr val="bg1"/>
                </a:solidFill>
                <a:latin typeface="NewJuneSemibold"/>
                <a:cs typeface="NewJuneSemibold"/>
              </a:rPr>
              <a:t>ehittäminen</a:t>
            </a:r>
            <a:r>
              <a:rPr sz="1100" b="1" spc="-30" dirty="0">
                <a:solidFill>
                  <a:schemeClr val="bg1"/>
                </a:solidFill>
                <a:latin typeface="NewJuneSemibold"/>
                <a:cs typeface="NewJuneSemibold"/>
              </a:rPr>
              <a:t> </a:t>
            </a:r>
            <a:r>
              <a:rPr sz="1100" b="1" spc="-35" dirty="0">
                <a:solidFill>
                  <a:schemeClr val="bg1"/>
                </a:solidFill>
                <a:latin typeface="NewJuneSemibold"/>
                <a:cs typeface="NewJuneSemibold"/>
              </a:rPr>
              <a:t>5</a:t>
            </a:r>
            <a:r>
              <a:rPr sz="1100" b="1" spc="-30" dirty="0">
                <a:solidFill>
                  <a:schemeClr val="bg1"/>
                </a:solidFill>
                <a:latin typeface="NewJuneSemibold"/>
                <a:cs typeface="NewJuneSemibold"/>
              </a:rPr>
              <a:t> </a:t>
            </a:r>
            <a:r>
              <a:rPr sz="1100" b="1" spc="-35" dirty="0">
                <a:solidFill>
                  <a:schemeClr val="bg1"/>
                </a:solidFill>
                <a:latin typeface="NewJuneSemibold"/>
                <a:cs typeface="NewJuneSemibold"/>
              </a:rPr>
              <a:t>op</a:t>
            </a:r>
            <a:endParaRPr sz="1100" dirty="0">
              <a:solidFill>
                <a:schemeClr val="bg1"/>
              </a:solidFill>
              <a:latin typeface="NewJuneSemibold"/>
              <a:cs typeface="NewJuneSemibold"/>
            </a:endParaRPr>
          </a:p>
        </p:txBody>
      </p:sp>
      <p:sp>
        <p:nvSpPr>
          <p:cNvPr id="42" name="object 42"/>
          <p:cNvSpPr txBox="1"/>
          <p:nvPr/>
        </p:nvSpPr>
        <p:spPr>
          <a:xfrm>
            <a:off x="7636706" y="2857637"/>
            <a:ext cx="2242847" cy="16927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38100">
              <a:lnSpc>
                <a:spcPct val="100000"/>
              </a:lnSpc>
            </a:pPr>
            <a:r>
              <a:rPr lang="fi-FI" sz="1100" b="1" spc="-35" dirty="0">
                <a:solidFill>
                  <a:schemeClr val="bg1"/>
                </a:solidFill>
                <a:latin typeface="NewJuneSemibold"/>
                <a:cs typeface="NewJuneSemibold"/>
              </a:rPr>
              <a:t>Menestyvä organisaatio 5 </a:t>
            </a:r>
            <a:r>
              <a:rPr lang="fi-FI" sz="1100" b="1" spc="-35" dirty="0" smtClean="0">
                <a:solidFill>
                  <a:schemeClr val="bg1"/>
                </a:solidFill>
                <a:latin typeface="NewJuneSemibold"/>
                <a:cs typeface="NewJuneSemibold"/>
              </a:rPr>
              <a:t>op *</a:t>
            </a:r>
            <a:endParaRPr sz="1100" b="1" spc="-35" dirty="0">
              <a:solidFill>
                <a:schemeClr val="bg1"/>
              </a:solidFill>
              <a:latin typeface="NewJuneSemibold"/>
              <a:cs typeface="NewJuneSemibold"/>
            </a:endParaRPr>
          </a:p>
        </p:txBody>
      </p:sp>
      <p:sp>
        <p:nvSpPr>
          <p:cNvPr id="43" name="object 42"/>
          <p:cNvSpPr txBox="1"/>
          <p:nvPr/>
        </p:nvSpPr>
        <p:spPr>
          <a:xfrm>
            <a:off x="7516630" y="2611293"/>
            <a:ext cx="2471594" cy="16927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38100">
              <a:lnSpc>
                <a:spcPct val="100000"/>
              </a:lnSpc>
            </a:pPr>
            <a:r>
              <a:rPr lang="fi-FI" sz="1100" b="1" spc="-35" dirty="0">
                <a:solidFill>
                  <a:schemeClr val="bg1"/>
                </a:solidFill>
                <a:latin typeface="NewJuneSemibold"/>
                <a:cs typeface="NewJuneSemibold"/>
              </a:rPr>
              <a:t>Strateginen projektiosaaminen 5 op</a:t>
            </a:r>
            <a:endParaRPr sz="1100" b="1" spc="-35" dirty="0">
              <a:solidFill>
                <a:schemeClr val="bg1"/>
              </a:solidFill>
              <a:latin typeface="NewJuneSemibold"/>
              <a:cs typeface="NewJuneSemibold"/>
            </a:endParaRPr>
          </a:p>
        </p:txBody>
      </p:sp>
      <p:sp>
        <p:nvSpPr>
          <p:cNvPr id="44" name="object 42"/>
          <p:cNvSpPr txBox="1"/>
          <p:nvPr/>
        </p:nvSpPr>
        <p:spPr>
          <a:xfrm>
            <a:off x="7591610" y="4297098"/>
            <a:ext cx="2353397" cy="16927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38100">
              <a:lnSpc>
                <a:spcPct val="100000"/>
              </a:lnSpc>
            </a:pPr>
            <a:r>
              <a:rPr lang="fi-FI" sz="1100" b="1" spc="-45" dirty="0">
                <a:solidFill>
                  <a:schemeClr val="bg1"/>
                </a:solidFill>
                <a:latin typeface="NewJuneSemibold"/>
                <a:cs typeface="NewJuneSemibold"/>
              </a:rPr>
              <a:t>Hyvinvointi työyhteisössä </a:t>
            </a:r>
            <a:r>
              <a:rPr sz="1100" b="1" spc="-45" dirty="0">
                <a:solidFill>
                  <a:schemeClr val="bg1"/>
                </a:solidFill>
                <a:latin typeface="NewJuneSemibold"/>
                <a:cs typeface="NewJuneSemibold"/>
              </a:rPr>
              <a:t>5 op</a:t>
            </a:r>
          </a:p>
        </p:txBody>
      </p:sp>
      <p:sp>
        <p:nvSpPr>
          <p:cNvPr id="45" name="object 42"/>
          <p:cNvSpPr txBox="1"/>
          <p:nvPr/>
        </p:nvSpPr>
        <p:spPr>
          <a:xfrm>
            <a:off x="7696369" y="4934076"/>
            <a:ext cx="2116052" cy="33855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38100" algn="ctr">
              <a:lnSpc>
                <a:spcPct val="100000"/>
              </a:lnSpc>
            </a:pPr>
            <a:r>
              <a:rPr lang="fi-FI" sz="1100" b="1" spc="-35" dirty="0">
                <a:solidFill>
                  <a:schemeClr val="bg1"/>
                </a:solidFill>
                <a:latin typeface="NewJuneSemibold"/>
                <a:cs typeface="NewJuneSemibold"/>
              </a:rPr>
              <a:t>Asiantuntijuus ja esimiestoiminta 5 </a:t>
            </a:r>
            <a:r>
              <a:rPr lang="fi-FI" sz="1100" b="1" spc="-35" dirty="0" smtClean="0">
                <a:solidFill>
                  <a:schemeClr val="bg1"/>
                </a:solidFill>
                <a:latin typeface="NewJuneSemibold"/>
                <a:cs typeface="NewJuneSemibold"/>
              </a:rPr>
              <a:t>op *</a:t>
            </a:r>
            <a:endParaRPr sz="1100" b="1" spc="-35" dirty="0">
              <a:solidFill>
                <a:schemeClr val="bg1"/>
              </a:solidFill>
              <a:latin typeface="NewJuneSemibold"/>
              <a:cs typeface="NewJuneSemibold"/>
            </a:endParaRPr>
          </a:p>
        </p:txBody>
      </p:sp>
      <p:sp>
        <p:nvSpPr>
          <p:cNvPr id="46" name="object 42"/>
          <p:cNvSpPr txBox="1"/>
          <p:nvPr/>
        </p:nvSpPr>
        <p:spPr>
          <a:xfrm>
            <a:off x="7975023" y="5325816"/>
            <a:ext cx="1792252" cy="16927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38100">
              <a:lnSpc>
                <a:spcPct val="100000"/>
              </a:lnSpc>
            </a:pPr>
            <a:r>
              <a:rPr lang="fi-FI" sz="1100" b="1" spc="-35" dirty="0" smtClean="0">
                <a:solidFill>
                  <a:schemeClr val="bg1"/>
                </a:solidFill>
                <a:latin typeface="NewJuneSemibold"/>
                <a:cs typeface="NewJuneSemibold"/>
              </a:rPr>
              <a:t>Yrittäjävalmennus </a:t>
            </a:r>
            <a:r>
              <a:rPr lang="fi-FI" sz="1100" b="1" spc="-35" dirty="0">
                <a:solidFill>
                  <a:schemeClr val="bg1"/>
                </a:solidFill>
                <a:latin typeface="NewJuneSemibold"/>
                <a:cs typeface="NewJuneSemibold"/>
              </a:rPr>
              <a:t>5 op</a:t>
            </a:r>
            <a:endParaRPr sz="1100" b="1" spc="-35" dirty="0">
              <a:solidFill>
                <a:schemeClr val="bg1"/>
              </a:solidFill>
              <a:latin typeface="NewJuneSemibold"/>
              <a:cs typeface="NewJuneSemibold"/>
            </a:endParaRPr>
          </a:p>
        </p:txBody>
      </p:sp>
      <p:sp>
        <p:nvSpPr>
          <p:cNvPr id="47" name="object 42"/>
          <p:cNvSpPr txBox="1"/>
          <p:nvPr/>
        </p:nvSpPr>
        <p:spPr>
          <a:xfrm>
            <a:off x="7981860" y="5564328"/>
            <a:ext cx="1806504" cy="16927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38100">
              <a:lnSpc>
                <a:spcPct val="100000"/>
              </a:lnSpc>
            </a:pPr>
            <a:r>
              <a:rPr lang="fi-FI" sz="1100" b="1" spc="-35" dirty="0">
                <a:solidFill>
                  <a:schemeClr val="bg1"/>
                </a:solidFill>
                <a:latin typeface="NewJuneSemibold"/>
                <a:cs typeface="NewJuneSemibold"/>
              </a:rPr>
              <a:t>Service Design 5 op</a:t>
            </a:r>
            <a:endParaRPr sz="1100" b="1" spc="-35" dirty="0">
              <a:solidFill>
                <a:schemeClr val="bg1"/>
              </a:solidFill>
              <a:latin typeface="NewJuneSemibold"/>
              <a:cs typeface="NewJuneSemibold"/>
            </a:endParaRPr>
          </a:p>
        </p:txBody>
      </p:sp>
      <p:sp>
        <p:nvSpPr>
          <p:cNvPr id="48" name="object 52"/>
          <p:cNvSpPr txBox="1"/>
          <p:nvPr/>
        </p:nvSpPr>
        <p:spPr>
          <a:xfrm>
            <a:off x="2498541" y="4941095"/>
            <a:ext cx="1770911" cy="55399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algn="ctr">
              <a:lnSpc>
                <a:spcPct val="100000"/>
              </a:lnSpc>
            </a:pPr>
            <a:r>
              <a:rPr lang="fi-FI" sz="1200" b="1" spc="-35" dirty="0" smtClean="0">
                <a:solidFill>
                  <a:srgbClr val="FFFFFF"/>
                </a:solidFill>
                <a:latin typeface="NewJuneSemibold"/>
                <a:cs typeface="NewJuneSemibold"/>
              </a:rPr>
              <a:t>Työelämän kehittämismenetelmät </a:t>
            </a:r>
            <a:r>
              <a:rPr sz="1200" b="1" spc="-35" dirty="0" smtClean="0">
                <a:solidFill>
                  <a:srgbClr val="FFFFFF"/>
                </a:solidFill>
                <a:latin typeface="NewJuneSemibold"/>
                <a:cs typeface="NewJuneSemibold"/>
              </a:rPr>
              <a:t>5</a:t>
            </a:r>
            <a:r>
              <a:rPr sz="1200" b="1" spc="-30" dirty="0" smtClean="0">
                <a:solidFill>
                  <a:srgbClr val="FFFFFF"/>
                </a:solidFill>
                <a:latin typeface="NewJuneSemibold"/>
                <a:cs typeface="NewJuneSemibold"/>
              </a:rPr>
              <a:t> </a:t>
            </a:r>
            <a:r>
              <a:rPr sz="1200" b="1" spc="-35" dirty="0">
                <a:solidFill>
                  <a:srgbClr val="FFFFFF"/>
                </a:solidFill>
                <a:latin typeface="NewJuneSemibold"/>
                <a:cs typeface="NewJuneSemibold"/>
              </a:rPr>
              <a:t>op</a:t>
            </a:r>
            <a:endParaRPr sz="1200" dirty="0">
              <a:latin typeface="NewJuneSemibold"/>
              <a:cs typeface="NewJuneSemibold"/>
            </a:endParaRPr>
          </a:p>
        </p:txBody>
      </p:sp>
      <p:sp>
        <p:nvSpPr>
          <p:cNvPr id="49" name="object 52"/>
          <p:cNvSpPr txBox="1"/>
          <p:nvPr/>
        </p:nvSpPr>
        <p:spPr>
          <a:xfrm>
            <a:off x="2403925" y="4048704"/>
            <a:ext cx="1858117" cy="55399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algn="ctr">
              <a:lnSpc>
                <a:spcPct val="100000"/>
              </a:lnSpc>
            </a:pPr>
            <a:r>
              <a:rPr lang="fi-FI" sz="1200" dirty="0" smtClean="0">
                <a:solidFill>
                  <a:schemeClr val="bg1"/>
                </a:solidFill>
                <a:latin typeface="NewJuneSemibold"/>
                <a:cs typeface="NewJuneSemibold"/>
              </a:rPr>
              <a:t>Yrityksen kehitysprosessin talouden hallinta 5 op</a:t>
            </a:r>
            <a:endParaRPr sz="1200" dirty="0">
              <a:solidFill>
                <a:schemeClr val="bg1"/>
              </a:solidFill>
              <a:latin typeface="NewJuneSemibold"/>
              <a:cs typeface="NewJuneSemibold"/>
            </a:endParaRPr>
          </a:p>
        </p:txBody>
      </p:sp>
    </p:spTree>
    <p:extLst>
      <p:ext uri="{BB962C8B-B14F-4D97-AF65-F5344CB8AC3E}">
        <p14:creationId xmlns:p14="http://schemas.microsoft.com/office/powerpoint/2010/main" val="39716485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2BA1890420F71D4D9104F1329EB31F3B" ma:contentTypeVersion="0" ma:contentTypeDescription="Luo uusi asiakirja." ma:contentTypeScope="" ma:versionID="4385535c45c1ca9dec11643494f23cfb">
  <xsd:schema xmlns:xsd="http://www.w3.org/2001/XMLSchema" xmlns:xs="http://www.w3.org/2001/XMLSchema" xmlns:p="http://schemas.microsoft.com/office/2006/metadata/properties" xmlns:ns2="03ca75a4-7525-4fd0-b461-2a607204cfe9" targetNamespace="http://schemas.microsoft.com/office/2006/metadata/properties" ma:root="true" ma:fieldsID="5ae4898620f9817d4fa2f617f660cb7b" ns2:_="">
    <xsd:import namespace="03ca75a4-7525-4fd0-b461-2a607204cfe9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3ca75a4-7525-4fd0-b461-2a607204cfe9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Tiedostotunnisteen arvo" ma:description="Tälle kohteelle määritetyn tiedostotunnisteen arvo." ma:internalName="_dlc_DocId" ma:readOnly="true">
      <xsd:simpleType>
        <xsd:restriction base="dms:Text"/>
      </xsd:simpleType>
    </xsd:element>
    <xsd:element name="_dlc_DocIdUrl" ma:index="9" nillable="true" ma:displayName="Tiedostotunniste" ma:description="Tämän tiedoston pysyvä linkki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03ca75a4-7525-4fd0-b461-2a607204cfe9">SAVONIA-197993852-37</_dlc_DocId>
    <_dlc_DocIdUrl xmlns="03ca75a4-7525-4fd0-b461-2a607204cfe9">
      <Url>https://santra.savonia.fi/tiimit/yamkkehitysryhma/_layouts/DocIdRedir.aspx?ID=SAVONIA-197993852-37</Url>
      <Description>SAVONIA-197993852-37</Description>
    </_dlc_DocIdUrl>
  </documentManagement>
</p:properties>
</file>

<file path=customXml/item4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Assembly>Microsoft.Office.DocumentManagement, Version=14.0.0.0, Culture=neutral, PublicKeyToken=71e9bce111e9429c</Assembly>
    <Class>Microsoft.Office.DocumentManagement.Internal.DocIdHandler</Class>
    <Data/>
    <Filter/>
  </Receiver>
</spe:Receivers>
</file>

<file path=customXml/itemProps1.xml><?xml version="1.0" encoding="utf-8"?>
<ds:datastoreItem xmlns:ds="http://schemas.openxmlformats.org/officeDocument/2006/customXml" ds:itemID="{EDBE4ED6-E81F-4BD4-B845-1AC2C302F22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3ca75a4-7525-4fd0-b461-2a607204cfe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21873273-48E3-407A-B015-288EBB904032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5CCF6BB8-336C-4D2B-B71A-18CC034E163B}">
  <ds:schemaRefs>
    <ds:schemaRef ds:uri="http://purl.org/dc/elements/1.1/"/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03ca75a4-7525-4fd0-b461-2a607204cfe9"/>
    <ds:schemaRef ds:uri="http://www.w3.org/XML/1998/namespace"/>
    <ds:schemaRef ds:uri="http://purl.org/dc/dcmitype/"/>
  </ds:schemaRefs>
</ds:datastoreItem>
</file>

<file path=customXml/itemProps4.xml><?xml version="1.0" encoding="utf-8"?>
<ds:datastoreItem xmlns:ds="http://schemas.openxmlformats.org/officeDocument/2006/customXml" ds:itemID="{8D5926C7-F8D9-4724-9DC4-3091FA77F1AD}">
  <ds:schemaRefs>
    <ds:schemaRef ds:uri="http://schemas.microsoft.com/sharepoint/event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466</TotalTime>
  <Words>119</Words>
  <Application>Microsoft Office PowerPoint</Application>
  <PresentationFormat>Laajakuva</PresentationFormat>
  <Paragraphs>29</Paragraphs>
  <Slides>1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7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</vt:i4>
      </vt:variant>
    </vt:vector>
  </HeadingPairs>
  <TitlesOfParts>
    <vt:vector size="9" baseType="lpstr">
      <vt:lpstr>Arial</vt:lpstr>
      <vt:lpstr>Calibri</vt:lpstr>
      <vt:lpstr>Calibri Light</vt:lpstr>
      <vt:lpstr>Myriad Pro</vt:lpstr>
      <vt:lpstr>NewJuneSemibold</vt:lpstr>
      <vt:lpstr>Tahoma</vt:lpstr>
      <vt:lpstr>Times New Roman</vt:lpstr>
      <vt:lpstr>Office Theme</vt:lpstr>
      <vt:lpstr>PowerPoint-esitys</vt:lpstr>
    </vt:vector>
  </TitlesOfParts>
  <Company>Savonia Ammattikorkeakoulu Oy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Sonja Kärkkäinen</dc:creator>
  <cp:lastModifiedBy>Marja Kopeli</cp:lastModifiedBy>
  <cp:revision>18</cp:revision>
  <dcterms:created xsi:type="dcterms:W3CDTF">2017-08-10T10:40:48Z</dcterms:created>
  <dcterms:modified xsi:type="dcterms:W3CDTF">2018-12-17T12:38:52Z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0x0101002BA1890420F71D4D9104F1329EB31F3B</vt:lpwstr>
  </property>
  <property fmtid="{D5CDD505-2E9C-101B-9397-08002B2CF9AE}" pid="3" name="_dlc_DocIdItemGuid">
    <vt:lpwstr>208f251e-d950-4b0e-8418-c9ec034c1c07</vt:lpwstr>
  </property>
</Properties>
</file>