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996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762750" y="2590801"/>
            <a:ext cx="664609" cy="7469968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3964" y="514457"/>
            <a:ext cx="4416663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800" spc="-114" dirty="0" smtClean="0">
                <a:cs typeface="NewJuneBook"/>
              </a:rPr>
              <a:t>Kätilö </a:t>
            </a:r>
            <a:r>
              <a:rPr sz="2800" b="0" spc="-35" dirty="0" smtClean="0">
                <a:latin typeface="NewJuneBook"/>
                <a:cs typeface="NewJuneBook"/>
              </a:rPr>
              <a:t>2</a:t>
            </a:r>
            <a:r>
              <a:rPr lang="fi-FI" sz="2800" b="0" spc="-35" dirty="0" smtClean="0">
                <a:latin typeface="NewJuneBook"/>
                <a:cs typeface="NewJuneBook"/>
              </a:rPr>
              <a:t>7</a:t>
            </a:r>
            <a:r>
              <a:rPr sz="2800" b="0" spc="-35" dirty="0" smtClean="0">
                <a:latin typeface="NewJuneBook"/>
                <a:cs typeface="NewJuneBook"/>
              </a:rPr>
              <a:t>0</a:t>
            </a:r>
            <a:r>
              <a:rPr sz="2800" b="0" spc="-10" dirty="0" smtClean="0">
                <a:latin typeface="NewJuneBook"/>
                <a:cs typeface="NewJuneBook"/>
              </a:rPr>
              <a:t> </a:t>
            </a:r>
            <a:r>
              <a:rPr lang="fi-FI" sz="2800" b="0" spc="-45" dirty="0" smtClean="0">
                <a:latin typeface="NewJuneBook"/>
                <a:cs typeface="NewJuneBook"/>
              </a:rPr>
              <a:t>op</a:t>
            </a:r>
            <a:endParaRPr sz="2800"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41991" y="8600156"/>
            <a:ext cx="1983105" cy="1539194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677723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6983" y="8782679"/>
            <a:ext cx="1126553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</a:t>
            </a: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54404"/>
            <a:ext cx="1983105" cy="1996151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1278560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fi-FI" sz="6000" b="1" spc="-2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-5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742950" y="3905446"/>
            <a:ext cx="1566251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00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Ammattiosaamisen </a:t>
            </a:r>
            <a:r>
              <a:rPr sz="1000" b="1" spc="-2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0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0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00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</a:t>
            </a:r>
            <a:r>
              <a:rPr sz="100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0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5100484"/>
            <a:ext cx="1983105" cy="1615544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51617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075688" y="5298413"/>
            <a:ext cx="1324052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Ammattti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865957"/>
            <a:ext cx="1983105" cy="158427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75394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14281" y="7026589"/>
            <a:ext cx="1215853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Ammattti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</a:t>
            </a:r>
            <a:r>
              <a:rPr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84503" y="1003071"/>
            <a:ext cx="6919778" cy="1545124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Kätilö on hoitotyön ja erityisesti kätilötyön, raskaudenajan, synnytyksen hoidon, synnytyksen jälkeisen hoidon, terveydenedistämisen sekä </a:t>
            </a:r>
            <a:r>
              <a:rPr lang="fi-FI" sz="1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seksuaali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lisääntymisterveyden asiantuntija. Kätilö edistää </a:t>
            </a:r>
            <a:r>
              <a:rPr lang="fi-FI" sz="1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seksuaali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lisääntymisterveyttä siten, että ihmisillä on mahdollisuus tietoiseen perhesuunnitteluun ja turvalliseen seksuaalisuuteen sekä suunniteltuihin, toivottuihin raskauksiin ja synnytyksiin. Kätilö on eri-ikäisten naisten ja koko perheen terveyden ja hyvinvoinnin edistäjä monikulttuurisessa yhteiskunnassa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Kätilönä ja sairaanhoitajana olet kätilötyön/hoitotyön asiantuntija, joka työskentelee erilaisissa terveysalan työyksiköissä. </a:t>
            </a:r>
            <a:endParaRPr lang="fi-FI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92250" y="2958645"/>
            <a:ext cx="4848487" cy="1991909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17232" y="2954404"/>
            <a:ext cx="40270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Kätilötyön asiantuntijuuden kehittäminen </a:t>
            </a:r>
          </a:p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Kätilötyön osaamisen 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syventäminen 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eri </a:t>
            </a:r>
            <a:endParaRPr lang="fi-FI" sz="1400" b="1" i="1" dirty="0" smtClean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toiminta-alueilla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51819" y="3688827"/>
            <a:ext cx="4486584" cy="11928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Saat tietoa kätilötyöstä</a:t>
            </a:r>
            <a:r>
              <a:rPr lang="fi-FI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syvennät osaamistasi kätilötyön teoriaopinnoissa. Syvennät osaamistasi kätilötyön perusteissa ja naisen elämänkulussa, raskaudenajan kätilötyössä, varhaisessa vuorovaikutuksessa ja imetysohjauksessa, synnytyksenaikaisessa ja jälkeisessä kätilötyössä, seksuaaliterveyden edistämisessä ja kätilötyön kehittämisessä ja johtamisessa. Vahvennat teoriaosaamistasi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simulaatio-opinnoissa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sekä kätilötyön harjoitteluissa.  </a:t>
            </a:r>
            <a:endParaRPr lang="fi-FI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Kykenet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johtamaan ammatillista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kätilötoimintaa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kehität kätilötyötä ja syvennät osaamistasi.  </a:t>
            </a:r>
            <a:endParaRPr lang="fi-FI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Sinulla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perusvalmiudet toimia alan hanketyössä  ja toimia alan  yrittäjänä. </a:t>
            </a:r>
            <a:endParaRPr lang="fi-FI" sz="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528708" y="5112270"/>
            <a:ext cx="4812030" cy="1603757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36392" y="5121092"/>
            <a:ext cx="39356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asiantuntijuuden kehittäminen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97441" y="5737449"/>
            <a:ext cx="4440962" cy="9061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Syvennät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osaamistasi  hoidon tarpeen arvioinnissa sekä  itsenäisessä terveyttä edistävässä asiakkaan ohjaamisessa  ja mentoroinnissa. Kehität asiantuntijuuttasi kotihoidon ja gerontologisen hoitotyön teoria ja simulaatio-opinnoissa ja harjoittelussa. Saat lisää valmiuksia kansainvälisyyteen kieliopinnoissa. Kehität ja syvennät hoitotyön asiantuntijuutta toteuttamalla opinnäytetyöprosessin. Annat näytön sairaanhoitajan osaamisestasi.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50519" y="5401102"/>
            <a:ext cx="3837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osaamisen syventäminen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534929" y="6875394"/>
            <a:ext cx="4812030" cy="1571649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65607" y="6909353"/>
            <a:ext cx="34483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osaamisen laajentaminen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00866" y="7598026"/>
            <a:ext cx="4558494" cy="699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Vahvistat  ja laajennat osaamistasi lääkehoidossa sekä hoitotyössä perioperatiivisen, lasten, nuorten ja perheiden sekä mielenterveys-ja päihdetyön näkökulmasta teoria-ja simulaatio-opinnoissa sekä harjoitteluissa. Saat valmiuksia tutkimusmenetelmiin sekä  kansainvälisyyteen kieliopinnoissa.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34929" y="7189363"/>
            <a:ext cx="38324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oitotyön osaamisen vahvistaminen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536172" y="8600156"/>
            <a:ext cx="4812030" cy="1539194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3874" y="8684548"/>
            <a:ext cx="30155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osaamisen perusteet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21714" y="9350720"/>
            <a:ext cx="4626019" cy="577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Kehität opiskelutaitojasi ja perehdyt lääkehoitoon, anatomiaan, fysiologiaan ja diagnostisiin tutkimuksiin sekä hoitotyöhön erityisesti sisätautia sairastavan näkökulmasta teoria ja simulaatio-opinnoissa sekä harjoitteluissa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60364" y="8952662"/>
            <a:ext cx="28338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tietoperusta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SAVONIA-618487683-88</_dlc_DocId>
    <_dlc_DocIdUrl xmlns="03ca75a4-7525-4fd0-b461-2a607204cfe9">
      <Url>https://santra.savonia.fi/tiimit/hyvin/sairaanhoitajatensihoitajat/_layouts/DocIdRedir.aspx?ID=SAVONIA-618487683-88</Url>
      <Description>SAVONIA-618487683-88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AB0DEBB5FEC4BE40979D561416E2DA3C" ma:contentTypeVersion="0" ma:contentTypeDescription="Luo uusi asiakirja." ma:contentTypeScope="" ma:versionID="c2df92ba5984e947ab02e75e84525a7e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f224149f97a17adb80720ec1d1552c48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6B80953-1222-4574-A9E5-FB0E2B1D46B7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03ca75a4-7525-4fd0-b461-2a607204cfe9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5760AA0-117C-4BC8-A810-78FE9F6FBC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443</Words>
  <Application>Microsoft Office PowerPoint</Application>
  <PresentationFormat>Mukautettu</PresentationFormat>
  <Paragraphs>41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Kätilö 270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Marja Kopeli</cp:lastModifiedBy>
  <cp:revision>42</cp:revision>
  <dcterms:created xsi:type="dcterms:W3CDTF">2017-09-21T11:55:52Z</dcterms:created>
  <dcterms:modified xsi:type="dcterms:W3CDTF">2018-09-04T07:01:58Z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0x0101007C99A6B7AEA5684BA478728D451E0C6F00AB0DEBB5FEC4BE40979D561416E2DA3C</vt:lpwstr>
  </property>
  <property fmtid="{D5CDD505-2E9C-101B-9397-08002B2CF9AE}" pid="5" name="_dlc_DocIdItemGuid">
    <vt:lpwstr>287ac28e-0127-4ed9-9079-2e245da9d541</vt:lpwstr>
  </property>
  <property fmtid="{D5CDD505-2E9C-101B-9397-08002B2CF9AE}" pid="6" name="Asiasanat">
    <vt:lpwstr/>
  </property>
</Properties>
</file>