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693400" cy="7562850"/>
  <p:notesSz cx="10693400" cy="75628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BC46"/>
    <a:srgbClr val="FFFFFF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21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568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032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280435" y="2236393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65B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45276" y="792133"/>
            <a:ext cx="3602847" cy="3441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5977762" y="1430767"/>
            <a:ext cx="2396614" cy="729615"/>
          </a:xfrm>
          <a:prstGeom prst="rect">
            <a:avLst/>
          </a:prstGeom>
          <a:solidFill>
            <a:srgbClr val="EE3D8A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602960" y="1430768"/>
            <a:ext cx="2396614" cy="72961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274479" y="1434716"/>
            <a:ext cx="2396614" cy="729615"/>
          </a:xfrm>
          <a:prstGeom prst="rect">
            <a:avLst/>
          </a:prstGeom>
          <a:solidFill>
            <a:srgbClr val="65BC46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bject 3"/>
          <p:cNvSpPr txBox="1"/>
          <p:nvPr/>
        </p:nvSpPr>
        <p:spPr>
          <a:xfrm>
            <a:off x="3424302" y="3019883"/>
            <a:ext cx="2084954" cy="223651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spc="-50" dirty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sz="1200" spc="-50" dirty="0" err="1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 err="1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 err="1">
                <a:solidFill>
                  <a:srgbClr val="231F20"/>
                </a:solidFill>
                <a:latin typeface="Myriad Pro"/>
                <a:cs typeface="Myriad Pro"/>
              </a:rPr>
              <a:t>öelämää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 err="1">
                <a:solidFill>
                  <a:srgbClr val="231F20"/>
                </a:solidFill>
                <a:latin typeface="NewJuneSemibold"/>
                <a:cs typeface="NewJuneSemibold"/>
              </a:rPr>
              <a:t>sisälly</a:t>
            </a:r>
            <a:r>
              <a:rPr sz="1100" b="1" spc="-45" dirty="0" err="1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 err="1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lang="fi-FI" sz="1100" b="1" spc="-35" dirty="0" smtClean="0">
              <a:solidFill>
                <a:srgbClr val="231F20"/>
              </a:solidFill>
              <a:latin typeface="NewJuneSemibold"/>
              <a:cs typeface="NewJuneSemibold"/>
            </a:endParaRP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5100" y="390138"/>
            <a:ext cx="9448800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b="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Bioanalytiikan/</a:t>
            </a:r>
            <a:r>
              <a:rPr lang="fi-FI" b="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radiografian</a:t>
            </a:r>
            <a:r>
              <a:rPr lang="fi-FI" b="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kliinisen </a:t>
            </a:r>
            <a:r>
              <a:rPr lang="fi-FI" b="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 </a:t>
            </a:r>
            <a:r>
              <a:rPr lang="fi-FI" b="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r>
              <a:rPr lang="fi-FI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fi-FI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Bioanalyytikko (ylempi AMK)/Röntgenhoitaja (ylempi AMK) </a:t>
            </a:r>
            <a:endParaRPr b="0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50899" y="6602095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600582" y="6771848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015055" y="6323156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71093" y="2675088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924594" y="2718005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1867" y="6323156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81378" y="6323156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979286" y="2236393"/>
            <a:ext cx="2384425" cy="4019114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123149" y="2278108"/>
            <a:ext cx="2096770" cy="382270"/>
          </a:xfrm>
          <a:custGeom>
            <a:avLst/>
            <a:gdLst/>
            <a:ahLst/>
            <a:cxnLst/>
            <a:rect l="l" t="t" r="r" b="b"/>
            <a:pathLst>
              <a:path w="2096770" h="382269">
                <a:moveTo>
                  <a:pt x="0" y="0"/>
                </a:moveTo>
                <a:lnTo>
                  <a:pt x="0" y="381800"/>
                </a:lnTo>
                <a:lnTo>
                  <a:pt x="2096579" y="381800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6183803" y="2302303"/>
            <a:ext cx="2036116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105104" y="3740193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533564" y="4415692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105104" y="4193262"/>
            <a:ext cx="209677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9545">
              <a:lnSpc>
                <a:spcPct val="100000"/>
              </a:lnSpc>
            </a:pP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Inn</a:t>
            </a:r>
            <a:r>
              <a:rPr sz="1100" b="1" spc="-55" dirty="0">
                <a:solidFill>
                  <a:schemeClr val="bg1"/>
                </a:solidFill>
                <a:latin typeface="NewJuneSemibold"/>
                <a:cs typeface="NewJuneSemibold"/>
              </a:rPr>
              <a:t>o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vaatio-osaaminen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049002" y="5419978"/>
            <a:ext cx="2270236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350520" marR="342900" indent="133350">
              <a:lnSpc>
                <a:spcPct val="100000"/>
              </a:lnSpc>
            </a:pP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 esimies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oiminta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005226" y="3134680"/>
            <a:ext cx="2253991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*</a:t>
            </a:r>
            <a:endParaRPr sz="1100" dirty="0">
              <a:latin typeface="NewJuneSemibold"/>
              <a:cs typeface="NewJuneSemibold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15149" y="2236392"/>
            <a:ext cx="2384425" cy="4019115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071854" y="5034900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98500" y="2301542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u="sng" spc="-65" dirty="0">
                <a:solidFill>
                  <a:srgbClr val="FFFFFF"/>
                </a:solidFill>
                <a:latin typeface="NewJuneSemibold"/>
                <a:cs typeface="NewJuneSemibold"/>
              </a:rPr>
              <a:t>Bioanalyytikko (ylempi AMK)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512346" y="1486715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90655" y="1460077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5961040" y="1482821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object 45"/>
          <p:cNvSpPr txBox="1"/>
          <p:nvPr/>
        </p:nvSpPr>
        <p:spPr>
          <a:xfrm>
            <a:off x="6049002" y="4795519"/>
            <a:ext cx="2187364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 err="1"/>
              <a:t>Hyvinvointi</a:t>
            </a:r>
            <a:r>
              <a:rPr lang="en-US" dirty="0"/>
              <a:t> </a:t>
            </a:r>
            <a:r>
              <a:rPr lang="en-US" dirty="0" err="1"/>
              <a:t>työyhteisössä</a:t>
            </a:r>
            <a:r>
              <a:rPr lang="en-US" dirty="0"/>
              <a:t>  5 op</a:t>
            </a:r>
          </a:p>
        </p:txBody>
      </p:sp>
      <p:sp>
        <p:nvSpPr>
          <p:cNvPr id="71" name="object 45"/>
          <p:cNvSpPr txBox="1"/>
          <p:nvPr/>
        </p:nvSpPr>
        <p:spPr>
          <a:xfrm>
            <a:off x="6071853" y="6042581"/>
            <a:ext cx="2187365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/>
              <a:t>Service Design 5 op</a:t>
            </a:r>
          </a:p>
        </p:txBody>
      </p:sp>
      <p:sp>
        <p:nvSpPr>
          <p:cNvPr id="72" name="object 44"/>
          <p:cNvSpPr txBox="1"/>
          <p:nvPr/>
        </p:nvSpPr>
        <p:spPr>
          <a:xfrm>
            <a:off x="6222468" y="5794442"/>
            <a:ext cx="209677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9545">
              <a:lnSpc>
                <a:spcPct val="100000"/>
              </a:lnSpc>
            </a:pPr>
            <a:r>
              <a:rPr lang="fi-FI"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Yrittäjävalmennus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74" name="object 45"/>
          <p:cNvSpPr txBox="1"/>
          <p:nvPr/>
        </p:nvSpPr>
        <p:spPr>
          <a:xfrm>
            <a:off x="6059807" y="3760761"/>
            <a:ext cx="2187364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</a:p>
        </p:txBody>
      </p:sp>
      <p:sp>
        <p:nvSpPr>
          <p:cNvPr id="68" name="object 45"/>
          <p:cNvSpPr txBox="1"/>
          <p:nvPr/>
        </p:nvSpPr>
        <p:spPr>
          <a:xfrm>
            <a:off x="6005226" y="2751950"/>
            <a:ext cx="2187365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 err="1"/>
              <a:t>Strateginen</a:t>
            </a:r>
            <a:r>
              <a:rPr lang="en-US" dirty="0"/>
              <a:t> </a:t>
            </a:r>
            <a:r>
              <a:rPr lang="en-US" dirty="0" err="1" smtClean="0"/>
              <a:t>projektiosaaminen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 </a:t>
            </a:r>
            <a:r>
              <a:rPr lang="en-US" dirty="0" smtClean="0"/>
              <a:t>op*</a:t>
            </a:r>
            <a:endParaRPr lang="en-US" dirty="0"/>
          </a:p>
        </p:txBody>
      </p:sp>
      <p:sp>
        <p:nvSpPr>
          <p:cNvPr id="38" name="object 53">
            <a:extLst>
              <a:ext uri="{FF2B5EF4-FFF2-40B4-BE49-F238E27FC236}">
                <a16:creationId xmlns:a16="http://schemas.microsoft.com/office/drawing/2014/main" id="{E7BE3CED-9BA4-4F84-9894-6DC902A8AAF1}"/>
              </a:ext>
            </a:extLst>
          </p:cNvPr>
          <p:cNvSpPr txBox="1"/>
          <p:nvPr/>
        </p:nvSpPr>
        <p:spPr>
          <a:xfrm>
            <a:off x="688220" y="2544263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Continuous Quality Improvement in the Clinical Laboratory 5 ETCS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53">
            <a:extLst>
              <a:ext uri="{FF2B5EF4-FFF2-40B4-BE49-F238E27FC236}">
                <a16:creationId xmlns:a16="http://schemas.microsoft.com/office/drawing/2014/main" id="{11A19629-4A54-421D-8E3A-F6DC45E57DFD}"/>
              </a:ext>
            </a:extLst>
          </p:cNvPr>
          <p:cNvSpPr txBox="1"/>
          <p:nvPr/>
        </p:nvSpPr>
        <p:spPr>
          <a:xfrm>
            <a:off x="693360" y="2923791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Expertise </a:t>
            </a: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in Clinical Laboratory Work </a:t>
            </a:r>
            <a:endParaRPr lang="en-US" sz="1100" spc="-65" dirty="0" smtClean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10 </a:t>
            </a: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ECTS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49" name="object 53">
            <a:extLst>
              <a:ext uri="{FF2B5EF4-FFF2-40B4-BE49-F238E27FC236}">
                <a16:creationId xmlns:a16="http://schemas.microsoft.com/office/drawing/2014/main" id="{C6067805-DAD9-4DCC-876E-1B655CF2C503}"/>
              </a:ext>
            </a:extLst>
          </p:cNvPr>
          <p:cNvSpPr txBox="1"/>
          <p:nvPr/>
        </p:nvSpPr>
        <p:spPr>
          <a:xfrm>
            <a:off x="698500" y="3258264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New Methods in Clinical </a:t>
            </a:r>
          </a:p>
          <a:p>
            <a:pPr marL="12700" marR="5080" algn="ctr">
              <a:lnSpc>
                <a:spcPts val="1300"/>
              </a:lnSpc>
            </a:pP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Laboratory 5 ECTS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0" name="object 53">
            <a:extLst>
              <a:ext uri="{FF2B5EF4-FFF2-40B4-BE49-F238E27FC236}">
                <a16:creationId xmlns:a16="http://schemas.microsoft.com/office/drawing/2014/main" id="{4365B792-7360-441C-8484-9568569B6B28}"/>
              </a:ext>
            </a:extLst>
          </p:cNvPr>
          <p:cNvSpPr txBox="1"/>
          <p:nvPr/>
        </p:nvSpPr>
        <p:spPr>
          <a:xfrm>
            <a:off x="698500" y="3725375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u="sng" spc="-65" dirty="0" err="1">
                <a:solidFill>
                  <a:srgbClr val="FFFFFF"/>
                </a:solidFill>
                <a:latin typeface="NewJuneSemibold"/>
                <a:cs typeface="NewJuneSemibold"/>
              </a:rPr>
              <a:t>Röntgenhoitaja</a:t>
            </a:r>
            <a:r>
              <a:rPr lang="en-US" sz="1100" u="sng" spc="-65" dirty="0">
                <a:solidFill>
                  <a:srgbClr val="FFFFFF"/>
                </a:solidFill>
                <a:latin typeface="NewJuneSemibold"/>
                <a:cs typeface="NewJuneSemibold"/>
              </a:rPr>
              <a:t> (ylempi YAMK)</a:t>
            </a:r>
            <a:endParaRPr lang="fi-FI" sz="1100" u="sng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4" name="object 53">
            <a:extLst>
              <a:ext uri="{FF2B5EF4-FFF2-40B4-BE49-F238E27FC236}">
                <a16:creationId xmlns:a16="http://schemas.microsoft.com/office/drawing/2014/main" id="{2A52261F-6F55-40BE-9E0F-E50AF4800251}"/>
              </a:ext>
            </a:extLst>
          </p:cNvPr>
          <p:cNvSpPr txBox="1"/>
          <p:nvPr/>
        </p:nvSpPr>
        <p:spPr>
          <a:xfrm>
            <a:off x="688220" y="3955966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Developing quality management and safety culture 5 ECTS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5" name="object 53">
            <a:extLst>
              <a:ext uri="{FF2B5EF4-FFF2-40B4-BE49-F238E27FC236}">
                <a16:creationId xmlns:a16="http://schemas.microsoft.com/office/drawing/2014/main" id="{8CD3A099-AFC7-4A5B-A238-01BD998B2E10}"/>
              </a:ext>
            </a:extLst>
          </p:cNvPr>
          <p:cNvSpPr txBox="1"/>
          <p:nvPr/>
        </p:nvSpPr>
        <p:spPr>
          <a:xfrm>
            <a:off x="688220" y="4310300"/>
            <a:ext cx="2226094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Developing </a:t>
            </a: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radiographic imaging, treatments and procedures in clinical radiography 10 ECTS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6" name="object 53">
            <a:extLst>
              <a:ext uri="{FF2B5EF4-FFF2-40B4-BE49-F238E27FC236}">
                <a16:creationId xmlns:a16="http://schemas.microsoft.com/office/drawing/2014/main" id="{0F699809-5947-4CE4-81AD-538ABDAA542C}"/>
              </a:ext>
            </a:extLst>
          </p:cNvPr>
          <p:cNvSpPr txBox="1"/>
          <p:nvPr/>
        </p:nvSpPr>
        <p:spPr>
          <a:xfrm>
            <a:off x="688220" y="4859235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Developing patient care and </a:t>
            </a:r>
          </a:p>
          <a:p>
            <a:pPr marL="12700" marR="5080" algn="ctr">
              <a:lnSpc>
                <a:spcPts val="1300"/>
              </a:lnSpc>
            </a:pPr>
            <a:r>
              <a:rPr lang="en-US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safety 5 ECTS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7" name="object 53">
            <a:extLst>
              <a:ext uri="{FF2B5EF4-FFF2-40B4-BE49-F238E27FC236}">
                <a16:creationId xmlns:a16="http://schemas.microsoft.com/office/drawing/2014/main" id="{7AFA1781-FCB9-4C80-97BA-7CAE3E3C19F3}"/>
              </a:ext>
            </a:extLst>
          </p:cNvPr>
          <p:cNvSpPr txBox="1"/>
          <p:nvPr/>
        </p:nvSpPr>
        <p:spPr>
          <a:xfrm>
            <a:off x="703742" y="5489452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Asiantuntijuuden osoittaminen kliinisessä työssä 5 op</a:t>
            </a:r>
          </a:p>
        </p:txBody>
      </p:sp>
      <p:sp>
        <p:nvSpPr>
          <p:cNvPr id="58" name="object 53">
            <a:extLst>
              <a:ext uri="{FF2B5EF4-FFF2-40B4-BE49-F238E27FC236}">
                <a16:creationId xmlns:a16="http://schemas.microsoft.com/office/drawing/2014/main" id="{6DFE2115-34A6-453A-9108-ABDF598D2D1F}"/>
              </a:ext>
            </a:extLst>
          </p:cNvPr>
          <p:cNvSpPr txBox="1"/>
          <p:nvPr/>
        </p:nvSpPr>
        <p:spPr>
          <a:xfrm>
            <a:off x="688220" y="5843786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spc="-65" dirty="0">
                <a:solidFill>
                  <a:srgbClr val="FFFFFF"/>
                </a:solidFill>
                <a:latin typeface="NewJuneSemibold"/>
                <a:cs typeface="NewJuneSemibold"/>
              </a:rPr>
              <a:t>Osaamisen kehittäminen kliinisessä työssä 5 op</a:t>
            </a:r>
          </a:p>
        </p:txBody>
      </p:sp>
      <p:sp>
        <p:nvSpPr>
          <p:cNvPr id="51" name="object 53">
            <a:extLst>
              <a:ext uri="{FF2B5EF4-FFF2-40B4-BE49-F238E27FC236}">
                <a16:creationId xmlns:a16="http://schemas.microsoft.com/office/drawing/2014/main" id="{4365B792-7360-441C-8484-9568569B6B28}"/>
              </a:ext>
            </a:extLst>
          </p:cNvPr>
          <p:cNvSpPr txBox="1"/>
          <p:nvPr/>
        </p:nvSpPr>
        <p:spPr>
          <a:xfrm>
            <a:off x="616654" y="5266627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u="sng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Molemmille</a:t>
            </a:r>
            <a:r>
              <a:rPr lang="en-US" sz="1100" u="sng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US" sz="1100" u="sng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yhteiset</a:t>
            </a:r>
            <a:r>
              <a:rPr lang="en-US" sz="1100" u="sng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 10 ECTS</a:t>
            </a:r>
            <a:endParaRPr lang="fi-FI" sz="1100" u="sng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Words>169</Words>
  <Application>Microsoft Office PowerPoint</Application>
  <PresentationFormat>Mukautettu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Myriad Pro</vt:lpstr>
      <vt:lpstr>NewJuneSemibold</vt:lpstr>
      <vt:lpstr>Tahoma</vt:lpstr>
      <vt:lpstr>Times New Roman</vt:lpstr>
      <vt:lpstr>Office Theme</vt:lpstr>
      <vt:lpstr>Bioanalytiikan/radiografian kliinisen asiantuntijan tutkinto-ohjelma Bioanalyytikko (ylempi AMK)/Röntgenhoitaja (ylempi AMK)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Tradenomi, ylempi AMK</dc:title>
  <dc:creator>Sonja Kärkkäinen</dc:creator>
  <cp:lastModifiedBy>Marja Kopeli</cp:lastModifiedBy>
  <cp:revision>23</cp:revision>
  <dcterms:created xsi:type="dcterms:W3CDTF">2016-11-29T09:40:50Z</dcterms:created>
  <dcterms:modified xsi:type="dcterms:W3CDTF">2019-09-19T13:35:28Z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2015-03-12T00:00:00Z</vt:filetime>
  </property>
  <property fmtid="{D5CDD505-2E9C-101B-9397-08002B2CF9AE}" pid="3" name="LastSaved">
    <vt:filetime>2016-11-29T00:00:00Z</vt:filetime>
  </property>
</Properties>
</file>