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4" y="2933822"/>
            <a:ext cx="2096770" cy="194818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r>
              <a:rPr sz="1200" spc="-5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öelämää kehitt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spc="-5" dirty="0">
                <a:solidFill>
                  <a:srgbClr val="231F20"/>
                </a:solidFill>
                <a:latin typeface="Myriad Pro"/>
                <a:cs typeface="Myriad Pro"/>
              </a:rPr>
              <a:t>v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ä opinn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ä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spc="-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e</a:t>
            </a:r>
            <a:r>
              <a:rPr sz="1200" spc="10" dirty="0">
                <a:solidFill>
                  <a:srgbClr val="231F20"/>
                </a:solidFill>
                <a:latin typeface="Myriad Pro"/>
                <a:cs typeface="Myriad Pro"/>
              </a:rPr>
              <a:t>t</a:t>
            </a:r>
            <a:r>
              <a:rPr sz="1200" spc="-15" dirty="0">
                <a:solidFill>
                  <a:srgbClr val="231F20"/>
                </a:solidFill>
                <a:latin typeface="Myriad Pro"/>
                <a:cs typeface="Myriad Pro"/>
              </a:rPr>
              <a:t>y</a:t>
            </a:r>
            <a:r>
              <a:rPr sz="1200" dirty="0">
                <a:solidFill>
                  <a:srgbClr val="231F20"/>
                </a:solidFill>
                <a:latin typeface="Myriad Pro"/>
                <a:cs typeface="Myriad Pro"/>
              </a:rPr>
              <a:t>ö</a:t>
            </a:r>
            <a:endParaRPr sz="1200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Yht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eiset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oman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alan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opinnot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evat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aihetta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Opinn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ä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etyön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emistä</a:t>
            </a:r>
            <a:r>
              <a:rPr sz="1100" b="1" spc="-25" dirty="0">
                <a:solidFill>
                  <a:srgbClr val="231F20"/>
                </a:solidFill>
                <a:latin typeface="NewJuneSemibold"/>
                <a:cs typeface="NewJuneSemibold"/>
              </a:rPr>
              <a:t> tu</a:t>
            </a:r>
            <a:r>
              <a:rPr sz="1100" b="1" spc="-60" dirty="0">
                <a:solidFill>
                  <a:srgbClr val="231F20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evia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menet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elmäopin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ja 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seminaareja</a:t>
            </a:r>
            <a:r>
              <a:rPr sz="1100" b="1" spc="-30" dirty="0">
                <a:solidFill>
                  <a:srgbClr val="231F20"/>
                </a:solidFill>
                <a:latin typeface="NewJuneSemibold"/>
                <a:cs typeface="NewJuneSemibold"/>
              </a:rPr>
              <a:t> sisälly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etään</a:t>
            </a:r>
            <a:r>
              <a:rPr sz="1100" b="1" spc="-20" dirty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231F20"/>
                </a:solidFill>
                <a:latin typeface="NewJuneSemibold"/>
                <a:cs typeface="NewJuneSemibold"/>
              </a:rPr>
              <a:t>opin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opis</a:t>
            </a:r>
            <a:r>
              <a:rPr sz="1100" b="1" spc="-45" dirty="0">
                <a:solidFill>
                  <a:srgbClr val="231F20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231F20"/>
                </a:solidFill>
                <a:latin typeface="NewJuneSemibold"/>
                <a:cs typeface="NewJuneSemibold"/>
              </a:rPr>
              <a:t>eisiin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Taidepedagogiikan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tutkinto-ohjelma</a:t>
            </a:r>
            <a:endParaRPr lang="en-US" sz="2800" b="1" spc="-225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2700">
              <a:lnSpc>
                <a:spcPct val="100000"/>
              </a:lnSpc>
            </a:pP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Musiikkipedagogi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800" b="1" spc="-7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800" b="1" spc="-7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AMK) / </a:t>
            </a:r>
            <a:r>
              <a:rPr lang="en-US" sz="2800" b="1" spc="-8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Tanssinopettaja</a:t>
            </a:r>
            <a:r>
              <a:rPr lang="en-US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</a:t>
            </a:r>
            <a:r>
              <a:rPr lang="en-US" sz="2800" b="1" spc="-8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ylempi</a:t>
            </a:r>
            <a:r>
              <a:rPr lang="en-US" sz="2800" b="1" spc="-8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AMK)</a:t>
            </a:r>
            <a:endParaRPr lang="en-US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5171214" y="6382980"/>
            <a:ext cx="1731645" cy="2308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yöelämä</a:t>
            </a:r>
            <a:r>
              <a:rPr sz="15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</a:t>
            </a:r>
            <a:r>
              <a:rPr sz="1500" b="1" spc="-8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sz="1500" b="1" spc="-5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emus</a:t>
            </a:r>
            <a:endParaRPr sz="15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40"/>
          <p:cNvSpPr txBox="1"/>
          <p:nvPr/>
        </p:nvSpPr>
        <p:spPr>
          <a:xfrm>
            <a:off x="7853391" y="2216243"/>
            <a:ext cx="195903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126364">
              <a:lnSpc>
                <a:spcPct val="100000"/>
              </a:lnSpc>
            </a:pPr>
            <a:r>
              <a:rPr sz="1100" b="1" spc="-65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tra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eginen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ajat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elu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ja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oimialan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tulevaisuus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23" name="object 46"/>
          <p:cNvSpPr txBox="1"/>
          <p:nvPr/>
        </p:nvSpPr>
        <p:spPr>
          <a:xfrm>
            <a:off x="7751529" y="3047976"/>
            <a:ext cx="19812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85781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48"/>
          <p:cNvSpPr txBox="1"/>
          <p:nvPr/>
        </p:nvSpPr>
        <p:spPr>
          <a:xfrm>
            <a:off x="7696369" y="4535287"/>
            <a:ext cx="2140585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sz="110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Studying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i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2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In</a:t>
            </a:r>
            <a:r>
              <a:rPr sz="1100" b="1" spc="-45" dirty="0">
                <a:solidFill>
                  <a:srgbClr val="FFFFFF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ernational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8" name="object 53"/>
          <p:cNvSpPr txBox="1"/>
          <p:nvPr/>
        </p:nvSpPr>
        <p:spPr>
          <a:xfrm>
            <a:off x="2514745" y="2763615"/>
            <a:ext cx="1692111" cy="50013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2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Taidepedagogiikka yhdenvertaisuuden edistäjänä  5 op</a:t>
            </a:r>
            <a:endParaRPr sz="12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</a:t>
            </a:r>
            <a:r>
              <a:rPr lang="en-US" sz="1600" b="1" spc="-8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ä</a:t>
            </a:r>
            <a:r>
              <a:rPr lang="en-US" sz="1600" b="1" spc="-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</a:t>
            </a:r>
            <a:r>
              <a:rPr lang="en-US" sz="1600" b="1" spc="-6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etyö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61287" y="1374016"/>
            <a:ext cx="26454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fi-FI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fi-FI" sz="1600" b="1" spc="-4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Ala</a:t>
            </a:r>
            <a:r>
              <a:rPr lang="fi-FI" sz="1600" b="1" spc="-6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</a:t>
            </a: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ohtaiset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ts val="158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ammatilliset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opinnot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2" y="1396760"/>
            <a:ext cx="2374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600" b="1" spc="-45" dirty="0" smtClean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Yh</a:t>
            </a:r>
            <a:r>
              <a:rPr lang="en-US" sz="1600" b="1" spc="-5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teiset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opinnot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42"/>
          <p:cNvSpPr txBox="1"/>
          <p:nvPr/>
        </p:nvSpPr>
        <p:spPr>
          <a:xfrm>
            <a:off x="7791866" y="3814126"/>
            <a:ext cx="2113971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Innovaatio-osaaminen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</a:t>
            </a:r>
            <a:r>
              <a:rPr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0" name="object 42"/>
          <p:cNvSpPr txBox="1"/>
          <p:nvPr/>
        </p:nvSpPr>
        <p:spPr>
          <a:xfrm>
            <a:off x="7791866" y="3424114"/>
            <a:ext cx="204508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Vuorovaikutteinen viestintä esimiestyössä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1" name="object 42"/>
          <p:cNvSpPr txBox="1"/>
          <p:nvPr/>
        </p:nvSpPr>
        <p:spPr>
          <a:xfrm>
            <a:off x="7514860" y="4042723"/>
            <a:ext cx="2515363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T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utkimuksellinen</a:t>
            </a:r>
            <a:r>
              <a:rPr sz="1100" b="1" spc="-2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chemeClr val="bg1"/>
                </a:solidFill>
                <a:latin typeface="NewJuneSemibold"/>
                <a:cs typeface="NewJuneSemibold"/>
              </a:rPr>
              <a:t>k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ehittäminen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</a:t>
            </a:r>
            <a:r>
              <a:rPr sz="1100" b="1" spc="-30" dirty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op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669610" y="2838504"/>
            <a:ext cx="2196357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Menestyvä organisaatio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3" name="object 42"/>
          <p:cNvSpPr txBox="1"/>
          <p:nvPr/>
        </p:nvSpPr>
        <p:spPr>
          <a:xfrm>
            <a:off x="7514860" y="2584274"/>
            <a:ext cx="2503600" cy="17035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Strateginen projektiosaaminen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644958" y="4288023"/>
            <a:ext cx="224340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Hyvinvointi työyhteisössä </a:t>
            </a:r>
            <a:r>
              <a:rPr sz="1100" b="1" spc="-4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</a:p>
        </p:txBody>
      </p:sp>
      <p:sp>
        <p:nvSpPr>
          <p:cNvPr id="45" name="object 42"/>
          <p:cNvSpPr txBox="1"/>
          <p:nvPr/>
        </p:nvSpPr>
        <p:spPr>
          <a:xfrm>
            <a:off x="7696369" y="4934076"/>
            <a:ext cx="2116052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Asiantuntijuus ja esimiestoiminta 5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op *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75023" y="5325816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Yrittäjävalmennus </a:t>
            </a: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981860" y="5564328"/>
            <a:ext cx="180650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Design 5 op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454937" y="4466375"/>
            <a:ext cx="1858117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Monialaiset taidepedagogiikan työmuodot 10</a:t>
            </a:r>
            <a:r>
              <a:rPr sz="12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2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20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454937" y="3716549"/>
            <a:ext cx="1858117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Uudet taidepedagogiset kontekstit </a:t>
            </a:r>
            <a:r>
              <a:rPr sz="12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5</a:t>
            </a:r>
            <a:r>
              <a:rPr sz="12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2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op</a:t>
            </a:r>
            <a:endParaRPr sz="1200" dirty="0"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SAVONIA-197993852-35</_dlc_DocId>
    <_dlc_DocIdUrl xmlns="03ca75a4-7525-4fd0-b461-2a607204cfe9">
      <Url>https://santra.savonia.fi/tiimit/yamkkehitysryhma/_layouts/DocIdRedir.aspx?ID=SAVONIA-197993852-35</Url>
      <Description>SAVONIA-197993852-35</Description>
    </_dlc_DocIdUrl>
  </documentManagement>
</p:properties>
</file>

<file path=customXml/itemProps1.xml><?xml version="1.0" encoding="utf-8"?>
<ds:datastoreItem xmlns:ds="http://schemas.openxmlformats.org/officeDocument/2006/customXml" ds:itemID="{21873273-48E3-407A-B015-288EBB90403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BE4ED6-E81F-4BD4-B845-1AC2C302F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5926C7-F8D9-4724-9DC4-3091FA77F1A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CCF6BB8-336C-4D2B-B71A-18CC034E163B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03ca75a4-7525-4fd0-b461-2a607204cfe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120</Words>
  <Application>Microsoft Office PowerPoint</Application>
  <PresentationFormat>Laajakuva</PresentationFormat>
  <Paragraphs>28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19</cp:revision>
  <dcterms:created xsi:type="dcterms:W3CDTF">2017-08-10T10:40:48Z</dcterms:created>
  <dcterms:modified xsi:type="dcterms:W3CDTF">2018-08-07T08:20:19Z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d2505446-4436-498b-98ae-a9aa8e02d5c7</vt:lpwstr>
  </property>
</Properties>
</file>