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1420" y="-24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9261" y="529043"/>
            <a:ext cx="4948701" cy="369332"/>
          </a:xfrm>
        </p:spPr>
        <p:txBody>
          <a:bodyPr/>
          <a:lstStyle/>
          <a:p>
            <a:r>
              <a:rPr lang="en-GB" sz="2400" dirty="0" smtClean="0"/>
              <a:t>Dental hygienist (UAS), 210 </a:t>
            </a:r>
            <a:r>
              <a:rPr lang="en-GB" sz="2400" dirty="0" err="1" smtClean="0"/>
              <a:t>cr</a:t>
            </a:r>
            <a:endParaRPr lang="en-GB" sz="2400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317324" y="8478889"/>
            <a:ext cx="1983105" cy="1808109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en-GB" dirty="0"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92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-3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GB" sz="1200" b="1" dirty="0" smtClean="0"/>
              <a:t>ntroduction </a:t>
            </a:r>
            <a:r>
              <a:rPr lang="en-GB" sz="1200" b="1" dirty="0"/>
              <a:t>to </a:t>
            </a:r>
            <a:r>
              <a:rPr lang="en-GB" sz="1200" b="1" dirty="0" smtClean="0"/>
              <a:t>Oral Health </a:t>
            </a:r>
            <a:r>
              <a:rPr lang="en-GB" sz="1200" b="1" dirty="0"/>
              <a:t>Care </a:t>
            </a:r>
            <a:r>
              <a:rPr lang="en-GB" sz="1200" b="1" dirty="0" smtClean="0"/>
              <a:t>60 </a:t>
            </a:r>
            <a:r>
              <a:rPr lang="en-GB" sz="1200" b="1" dirty="0" err="1" smtClean="0"/>
              <a:t>cr</a:t>
            </a:r>
            <a:endParaRPr lang="en-GB" sz="1200" dirty="0"/>
          </a:p>
        </p:txBody>
      </p:sp>
      <p:sp>
        <p:nvSpPr>
          <p:cNvPr id="38" name="object 13"/>
          <p:cNvSpPr/>
          <p:nvPr/>
        </p:nvSpPr>
        <p:spPr>
          <a:xfrm>
            <a:off x="355617" y="2967836"/>
            <a:ext cx="1983105" cy="151914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GB" sz="1200" b="1" dirty="0" smtClean="0"/>
              <a:t>Application </a:t>
            </a:r>
            <a:r>
              <a:rPr lang="en-GB" sz="1200" b="1" dirty="0"/>
              <a:t>of Knowledge and Skills </a:t>
            </a:r>
            <a:r>
              <a:rPr lang="en-GB" sz="1200" b="1" dirty="0" smtClean="0"/>
              <a:t>30 </a:t>
            </a:r>
            <a:r>
              <a:rPr lang="en-GB" sz="1200" b="1" dirty="0" err="1" smtClean="0"/>
              <a:t>cr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340526" y="4716318"/>
            <a:ext cx="1983105" cy="182332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GB" sz="1200" b="1" dirty="0"/>
              <a:t>Deepening Professional Skills </a:t>
            </a:r>
            <a:r>
              <a:rPr lang="en-GB" sz="1200" b="1" dirty="0" smtClean="0"/>
              <a:t>60 </a:t>
            </a:r>
            <a:r>
              <a:rPr lang="en-GB" sz="1200" b="1" dirty="0" err="1" smtClean="0"/>
              <a:t>cr</a:t>
            </a:r>
            <a:endParaRPr lang="en-GB" sz="1200" dirty="0"/>
          </a:p>
          <a:p>
            <a:pPr>
              <a:lnSpc>
                <a:spcPts val="1350"/>
              </a:lnSpc>
              <a:spcBef>
                <a:spcPts val="180"/>
              </a:spcBef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329063" y="6709530"/>
            <a:ext cx="1983105" cy="1578089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GB" sz="1200" b="1" dirty="0" smtClean="0"/>
              <a:t>Developing </a:t>
            </a:r>
            <a:r>
              <a:rPr lang="en-GB" sz="1200" b="1" dirty="0"/>
              <a:t>Professional Skills </a:t>
            </a:r>
            <a:r>
              <a:rPr lang="en-GB" sz="1200" b="1" dirty="0" smtClean="0"/>
              <a:t>60 </a:t>
            </a:r>
            <a:r>
              <a:rPr lang="en-GB" sz="1200" b="1" dirty="0" err="1" smtClean="0"/>
              <a:t>cr</a:t>
            </a:r>
            <a:endParaRPr lang="en-GB" sz="1200" dirty="0"/>
          </a:p>
        </p:txBody>
      </p:sp>
      <p:sp>
        <p:nvSpPr>
          <p:cNvPr id="47" name="Rectangle 46"/>
          <p:cNvSpPr/>
          <p:nvPr/>
        </p:nvSpPr>
        <p:spPr>
          <a:xfrm>
            <a:off x="340526" y="954821"/>
            <a:ext cx="6963754" cy="1710544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/>
              <a:t>A </a:t>
            </a:r>
            <a:r>
              <a:rPr lang="fi-FI" sz="1200" dirty="0" err="1" smtClean="0"/>
              <a:t>Dental</a:t>
            </a:r>
            <a:r>
              <a:rPr lang="fi-FI" sz="1200" dirty="0" smtClean="0"/>
              <a:t> </a:t>
            </a:r>
            <a:r>
              <a:rPr lang="fi-FI" sz="1200" dirty="0" err="1" smtClean="0"/>
              <a:t>Hyigienist’s</a:t>
            </a:r>
            <a:r>
              <a:rPr lang="fi-FI" sz="1200" dirty="0" smtClean="0"/>
              <a:t> </a:t>
            </a:r>
            <a:r>
              <a:rPr lang="fi-FI" sz="1200" dirty="0" err="1" smtClean="0"/>
              <a:t>skills</a:t>
            </a:r>
            <a:r>
              <a:rPr lang="fi-FI" sz="1200" dirty="0" smtClean="0"/>
              <a:t> and </a:t>
            </a:r>
            <a:r>
              <a:rPr lang="fi-FI" sz="1200" dirty="0" err="1" smtClean="0"/>
              <a:t>competences</a:t>
            </a:r>
            <a:r>
              <a:rPr lang="fi-FI" sz="1200" dirty="0" smtClean="0"/>
              <a:t>: </a:t>
            </a:r>
            <a:r>
              <a:rPr lang="fi-FI" sz="1200" dirty="0"/>
              <a:t>A </a:t>
            </a:r>
            <a:r>
              <a:rPr lang="fi-FI" sz="1200" dirty="0" err="1"/>
              <a:t>Dental</a:t>
            </a:r>
            <a:r>
              <a:rPr lang="fi-FI" sz="1200" dirty="0"/>
              <a:t> </a:t>
            </a:r>
            <a:r>
              <a:rPr lang="fi-FI" sz="1200" dirty="0" err="1"/>
              <a:t>Hygienist</a:t>
            </a:r>
            <a:r>
              <a:rPr lang="fi-FI" sz="1200" dirty="0"/>
              <a:t> </a:t>
            </a:r>
            <a:r>
              <a:rPr lang="fi-FI" sz="1200" dirty="0" err="1"/>
              <a:t>possesses</a:t>
            </a:r>
            <a:r>
              <a:rPr lang="fi-FI" sz="1200" dirty="0"/>
              <a:t> </a:t>
            </a:r>
            <a:r>
              <a:rPr lang="fi-FI" sz="1200" dirty="0" err="1"/>
              <a:t>advanced</a:t>
            </a:r>
            <a:r>
              <a:rPr lang="fi-FI" sz="1200" dirty="0"/>
              <a:t> </a:t>
            </a:r>
            <a:r>
              <a:rPr lang="fi-FI" sz="1200" dirty="0" err="1"/>
              <a:t>skills</a:t>
            </a:r>
            <a:r>
              <a:rPr lang="fi-FI" sz="1200" dirty="0"/>
              <a:t> in </a:t>
            </a:r>
            <a:r>
              <a:rPr lang="fi-FI" sz="1200" dirty="0" err="1"/>
              <a:t>oral</a:t>
            </a:r>
            <a:r>
              <a:rPr lang="fi-FI" sz="1200" dirty="0"/>
              <a:t> </a:t>
            </a:r>
            <a:r>
              <a:rPr lang="fi-FI" sz="1200" dirty="0" err="1"/>
              <a:t>health</a:t>
            </a:r>
            <a:r>
              <a:rPr lang="fi-FI" sz="1200" dirty="0"/>
              <a:t> </a:t>
            </a:r>
            <a:r>
              <a:rPr lang="fi-FI" sz="1200" dirty="0" err="1"/>
              <a:t>care</a:t>
            </a:r>
            <a:r>
              <a:rPr lang="fi-FI" sz="1200" dirty="0"/>
              <a:t> </a:t>
            </a:r>
            <a:r>
              <a:rPr lang="fi-FI" sz="1200" dirty="0" err="1"/>
              <a:t>based</a:t>
            </a:r>
            <a:r>
              <a:rPr lang="fi-FI" sz="1200" dirty="0"/>
              <a:t> on the </a:t>
            </a:r>
            <a:r>
              <a:rPr lang="fi-FI" sz="1200" dirty="0" err="1"/>
              <a:t>best</a:t>
            </a:r>
            <a:r>
              <a:rPr lang="fi-FI" sz="1200" dirty="0"/>
              <a:t> </a:t>
            </a:r>
            <a:r>
              <a:rPr lang="fi-FI" sz="1200" dirty="0" err="1"/>
              <a:t>possible</a:t>
            </a:r>
            <a:r>
              <a:rPr lang="fi-FI" sz="1200" dirty="0"/>
              <a:t> </a:t>
            </a:r>
            <a:r>
              <a:rPr lang="fi-FI" sz="1200" dirty="0" err="1" smtClean="0"/>
              <a:t>evidence</a:t>
            </a:r>
            <a:r>
              <a:rPr lang="fi-FI" sz="1200" dirty="0" smtClean="0"/>
              <a:t>. </a:t>
            </a:r>
            <a:r>
              <a:rPr lang="en-GB" sz="1200" dirty="0"/>
              <a:t>He or she is able to apply knowledge and find creative solutions for complex and unpredictable problems in oral health </a:t>
            </a:r>
            <a:r>
              <a:rPr lang="en-GB" sz="1200" dirty="0" smtClean="0"/>
              <a:t>care</a:t>
            </a:r>
            <a:r>
              <a:rPr lang="fi-FI" sz="1200" dirty="0" smtClean="0"/>
              <a:t>. </a:t>
            </a:r>
            <a:r>
              <a:rPr lang="en-GB" sz="1200" dirty="0" smtClean="0"/>
              <a:t>He </a:t>
            </a:r>
            <a:r>
              <a:rPr lang="en-GB" sz="1200" dirty="0"/>
              <a:t>or she possesses the capability to manage complex professional activities or projects and is able to work in expert jobs in the </a:t>
            </a:r>
            <a:r>
              <a:rPr lang="en-GB" sz="1200" dirty="0" smtClean="0"/>
              <a:t>field</a:t>
            </a:r>
            <a:r>
              <a:rPr lang="fi-FI" sz="1200" dirty="0" smtClean="0"/>
              <a:t>.</a:t>
            </a:r>
            <a:r>
              <a:rPr lang="en-GB" sz="1200" dirty="0"/>
              <a:t> He or she is able to make decisions in unpredictable operational environments and possesses the basic skills and knowledge for working as an entrepreneur in the </a:t>
            </a:r>
            <a:r>
              <a:rPr lang="en-GB" sz="1200" dirty="0" smtClean="0"/>
              <a:t>field.</a:t>
            </a:r>
            <a:r>
              <a:rPr lang="fi-FI" sz="1200" smtClean="0"/>
              <a:t> </a:t>
            </a:r>
            <a:endParaRPr lang="fi-FI" sz="1200" smtClean="0"/>
          </a:p>
          <a:p>
            <a:pPr algn="ctr"/>
            <a:r>
              <a:rPr lang="en-GB" sz="1200" smtClean="0"/>
              <a:t>A </a:t>
            </a:r>
            <a:r>
              <a:rPr lang="en-GB" sz="1200" dirty="0"/>
              <a:t>Dental Hygienist knows how to communicate both orally and in writing to audiences representing the health care field as well as to other </a:t>
            </a:r>
            <a:r>
              <a:rPr lang="en-GB" sz="1200" dirty="0" smtClean="0"/>
              <a:t>audiences</a:t>
            </a:r>
            <a:r>
              <a:rPr lang="fi-FI" sz="1200" dirty="0" smtClean="0"/>
              <a:t>. </a:t>
            </a:r>
            <a:r>
              <a:rPr lang="en-GB" sz="1200" dirty="0"/>
              <a:t>His or her language skills are good enough to guide, counsel and mentor people from different cultural backgrounds and provide oral health care to them</a:t>
            </a:r>
            <a:r>
              <a:rPr lang="en-GB" sz="1200" dirty="0" smtClean="0"/>
              <a:t>.</a:t>
            </a:r>
            <a:endParaRPr lang="fi-FI" sz="1200" dirty="0"/>
          </a:p>
        </p:txBody>
      </p:sp>
      <p:sp>
        <p:nvSpPr>
          <p:cNvPr id="48" name="Rectangle 47"/>
          <p:cNvSpPr/>
          <p:nvPr/>
        </p:nvSpPr>
        <p:spPr>
          <a:xfrm>
            <a:off x="2517231" y="2967836"/>
            <a:ext cx="4801017" cy="1529605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47919" y="3172142"/>
            <a:ext cx="39283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Towards Oral Health Care </a:t>
            </a:r>
            <a:r>
              <a:rPr lang="en-GB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Expertise</a:t>
            </a:r>
            <a:endParaRPr lang="en-GB" sz="1400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73079" y="3665417"/>
            <a:ext cx="4654589" cy="6096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-life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oriented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R&amp;D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Application of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scientific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evidence-based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Expanding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professionnal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fi-FI" sz="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GB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800" b="1" dirty="0" smtClean="0"/>
              <a:t>k</a:t>
            </a:r>
            <a:r>
              <a:rPr lang="fi-FI" sz="800" b="1" dirty="0"/>
              <a:t>.</a:t>
            </a:r>
            <a:endParaRPr lang="en-GB" sz="800" b="1" dirty="0"/>
          </a:p>
          <a:p>
            <a:r>
              <a:rPr lang="fi-FI" sz="800" dirty="0" smtClean="0"/>
              <a:t>A</a:t>
            </a:r>
            <a:endParaRPr lang="en-GB" sz="800" dirty="0"/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707953"/>
            <a:ext cx="4812030" cy="1851913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481148" y="4711352"/>
            <a:ext cx="3913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err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1400" b="1" i="1" dirty="0" err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communities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59236" y="5026825"/>
            <a:ext cx="4640721" cy="499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Internship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in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social and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in the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third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sector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for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with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needs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Internship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:: an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organisation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field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foreign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exchange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59235" y="5825456"/>
            <a:ext cx="4640721" cy="6849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possibilities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design and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programming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social and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Internship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care:The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teaching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Hospital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District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Northern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Savo/ an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organisation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foreign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exchange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466339" y="5523688"/>
            <a:ext cx="4445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Developmental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perspective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on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5"/>
            <a:ext cx="4812030" cy="1586303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473853" y="6686515"/>
            <a:ext cx="47085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Client-oriented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73079" y="6977713"/>
            <a:ext cx="4639888" cy="3785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essential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changes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mucosa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cavity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Internship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The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teaching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Hospital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District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Northern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Savo.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5256" y="7642443"/>
            <a:ext cx="4626019" cy="578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for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children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the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elderly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Internship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simulation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Periodontal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Internship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a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virtual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dental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Digital and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participatory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counselling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492251" y="7345875"/>
            <a:ext cx="46633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12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12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12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among</a:t>
            </a:r>
            <a:r>
              <a:rPr lang="fi-FI" sz="12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patients</a:t>
            </a:r>
            <a:r>
              <a:rPr lang="fi-FI" sz="12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12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i-FI" sz="12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ages</a:t>
            </a:r>
            <a:endParaRPr lang="fi-FI" sz="12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459328"/>
            <a:ext cx="4812030" cy="182767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08852" y="8478890"/>
            <a:ext cx="4691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clinical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85258" y="8786667"/>
            <a:ext cx="4642410" cy="458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Pharmaceutical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treatment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 common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diseases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affecting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 </a:t>
            </a:r>
          </a:p>
          <a:p>
            <a:pPr algn="ctr"/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Internship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simulation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procedures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preventing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treating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caries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aid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01208" y="9558074"/>
            <a:ext cx="4610067" cy="642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 and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legislation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ethical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principles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the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methods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client-oriented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Anatomy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physiology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infectious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diseases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factors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influencing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 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497042" y="9250591"/>
            <a:ext cx="4272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5F48514B590B224FB4048649B72F11A4" ma:contentTypeVersion="14" ma:contentTypeDescription="Luo uusi asiakirja." ma:contentTypeScope="" ma:versionID="de618d545e73c881e567c22c5819ac41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781ee323644c179ecb7a685bef34783a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2017-11-08T22:00:00+00:00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SAVONIA-1293-110</_dlc_DocId>
    <_dlc_DocIdUrl xmlns="03ca75a4-7525-4fd0-b461-2a607204cfe9">
      <Url>https://santra.savonia.fi/tiimit/hyvin/soteohry/_layouts/DocIdRedir.aspx?ID=SAVONIA-1293-110</Url>
      <Description>SAVONIA-1293-110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A4C3A5-D8E1-487A-BC7C-A20E8A7078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http://purl.org/dc/elements/1.1/"/>
    <ds:schemaRef ds:uri="http://schemas.microsoft.com/office/2006/metadata/properties"/>
    <ds:schemaRef ds:uri="03ca75a4-7525-4fd0-b461-2a607204cfe9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2039</TotalTime>
  <Words>594</Words>
  <Application>Microsoft Office PowerPoint</Application>
  <PresentationFormat>Mukautettu</PresentationFormat>
  <Paragraphs>52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NewJuneBold</vt:lpstr>
      <vt:lpstr>NewJuneHeavy</vt:lpstr>
      <vt:lpstr>Tahoma</vt:lpstr>
      <vt:lpstr>Office Theme</vt:lpstr>
      <vt:lpstr>Dental hygienist (UAS), 210 cr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Suuhygienisti 210 OP</dc:title>
  <dc:creator>Marja Kopeli</dc:creator>
  <cp:lastModifiedBy>Marja Kopeli</cp:lastModifiedBy>
  <cp:revision>77</cp:revision>
  <dcterms:created xsi:type="dcterms:W3CDTF">2017-09-21T11:55:52Z</dcterms:created>
  <dcterms:modified xsi:type="dcterms:W3CDTF">2018-11-26T10:46:10Z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0x0101007C99A6B7AEA5684BA478728D451E0C6F005F48514B590B224FB4048649B72F11A4</vt:lpwstr>
  </property>
  <property fmtid="{D5CDD505-2E9C-101B-9397-08002B2CF9AE}" pid="5" name="_dlc_DocIdItemGuid">
    <vt:lpwstr>a99f64bc-b0e0-407e-b804-c8551024d0ce</vt:lpwstr>
  </property>
  <property fmtid="{D5CDD505-2E9C-101B-9397-08002B2CF9AE}" pid="6" name="Asiasanat">
    <vt:lpwstr/>
  </property>
</Properties>
</file>