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5" d="100"/>
          <a:sy n="45" d="100"/>
        </p:scale>
        <p:origin x="2056"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12/8/2017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6497576" y="2632225"/>
            <a:ext cx="476551" cy="6108846"/>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1428750" y="701834"/>
            <a:ext cx="4952999" cy="461665"/>
          </a:xfrm>
          <a:prstGeom prst="rect">
            <a:avLst/>
          </a:prstGeom>
        </p:spPr>
        <p:txBody>
          <a:bodyPr vert="horz" wrap="square" lIns="0" tIns="0" rIns="0" bIns="0" rtlCol="0">
            <a:spAutoFit/>
          </a:bodyPr>
          <a:lstStyle/>
          <a:p>
            <a:pPr marL="12700">
              <a:lnSpc>
                <a:spcPct val="100000"/>
              </a:lnSpc>
            </a:pPr>
            <a:r>
              <a:rPr spc="-114" dirty="0" smtClean="0"/>
              <a:t>S</a:t>
            </a:r>
            <a:r>
              <a:rPr lang="fi-FI" spc="-114" dirty="0" err="1" smtClean="0"/>
              <a:t>uuhygienisti</a:t>
            </a:r>
            <a:r>
              <a:rPr spc="-95" dirty="0" smtClean="0"/>
              <a:t> </a:t>
            </a:r>
            <a:r>
              <a:rPr lang="fi-FI" spc="-95" dirty="0" smtClean="0"/>
              <a:t>(AMK), </a:t>
            </a:r>
            <a:r>
              <a:rPr b="0" spc="-35" dirty="0" smtClean="0">
                <a:latin typeface="NewJuneBook"/>
                <a:cs typeface="NewJuneBook"/>
              </a:rPr>
              <a:t>210</a:t>
            </a:r>
            <a:r>
              <a:rPr lang="fi-FI" b="0" spc="-35" dirty="0" smtClean="0">
                <a:latin typeface="NewJuneBook"/>
                <a:cs typeface="NewJuneBook"/>
              </a:rPr>
              <a:t> op</a:t>
            </a:r>
            <a:endParaRPr b="0" spc="-45" dirty="0">
              <a:latin typeface="NewJuneBook"/>
              <a:cs typeface="NewJuneBook"/>
            </a:endParaRP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35133" y="8547809"/>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40397" y="8915781"/>
            <a:ext cx="1009650" cy="568041"/>
          </a:xfrm>
          <a:prstGeom prst="rect">
            <a:avLst/>
          </a:prstGeom>
        </p:spPr>
        <p:txBody>
          <a:bodyPr vert="horz" wrap="square" lIns="0" tIns="0" rIns="0" bIns="0" rtlCol="0">
            <a:spAutoFit/>
          </a:bodyPr>
          <a:lstStyle/>
          <a:p>
            <a:pPr algn="just">
              <a:lnSpc>
                <a:spcPct val="106700"/>
              </a:lnSpc>
            </a:pPr>
            <a:r>
              <a:rPr sz="1150" b="1" spc="-35" dirty="0">
                <a:solidFill>
                  <a:srgbClr val="FFFFFF"/>
                </a:solidFill>
                <a:latin typeface="Tahoma" panose="020B0604030504040204" pitchFamily="34" charset="0"/>
                <a:ea typeface="Tahoma" panose="020B0604030504040204" pitchFamily="34" charset="0"/>
                <a:cs typeface="Tahoma" panose="020B0604030504040204" pitchFamily="34" charset="0"/>
              </a:rPr>
              <a:t>Ammattialaan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perehtyminen</a:t>
            </a:r>
            <a:r>
              <a:rPr sz="1150" b="1" spc="-15"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a:t>
            </a:r>
            <a:r>
              <a:rPr sz="1150"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0" dirty="0">
                <a:solidFill>
                  <a:srgbClr val="FFFFFF"/>
                </a:solidFill>
                <a:latin typeface="Tahoma" panose="020B0604030504040204" pitchFamily="34" charset="0"/>
                <a:ea typeface="Tahoma" panose="020B0604030504040204" pitchFamily="34" charset="0"/>
                <a:cs typeface="Tahoma" panose="020B0604030504040204" pitchFamily="34" charset="0"/>
              </a:rPr>
              <a:t> s</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ov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eltaminen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30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1" name="object 37"/>
          <p:cNvSpPr/>
          <p:nvPr/>
        </p:nvSpPr>
        <p:spPr>
          <a:xfrm>
            <a:off x="435133" y="4863878"/>
            <a:ext cx="1983105" cy="1506645"/>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 sy</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entäminen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510018"/>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937894" cy="694055"/>
          </a:xfrm>
          <a:prstGeom prst="rect">
            <a:avLst/>
          </a:prstGeom>
        </p:spPr>
        <p:txBody>
          <a:bodyPr vert="horz" wrap="square" lIns="0" tIns="0" rIns="0" bIns="0" rtlCol="0">
            <a:spAutoFit/>
          </a:bodyPr>
          <a:lstStyle/>
          <a:p>
            <a:pPr>
              <a:lnSpc>
                <a:spcPts val="1340"/>
              </a:lnSpc>
            </a:pPr>
            <a:r>
              <a:rPr sz="1150" b="1" spc="-25" dirty="0">
                <a:solidFill>
                  <a:srgbClr val="FFFFFF"/>
                </a:solidFill>
                <a:latin typeface="NewJuneBold"/>
                <a:cs typeface="NewJuneBold"/>
              </a:rPr>
              <a:t>Oman </a:t>
            </a:r>
            <a:r>
              <a:rPr sz="1150" b="1" spc="-30" dirty="0">
                <a:solidFill>
                  <a:srgbClr val="FFFFFF"/>
                </a:solidFill>
                <a:latin typeface="NewJuneBold"/>
                <a:cs typeface="NewJuneBold"/>
              </a:rPr>
              <a:t>osaamisen</a:t>
            </a:r>
            <a:r>
              <a:rPr sz="1150" b="1" spc="-15" dirty="0">
                <a:solidFill>
                  <a:srgbClr val="FFFFFF"/>
                </a:solidFill>
                <a:latin typeface="NewJuneBold"/>
                <a:cs typeface="NewJuneBold"/>
              </a:rPr>
              <a:t> </a:t>
            </a:r>
            <a:r>
              <a:rPr sz="1150" b="1" spc="-55" dirty="0">
                <a:solidFill>
                  <a:srgbClr val="FFFFFF"/>
                </a:solidFill>
                <a:latin typeface="NewJuneBold"/>
                <a:cs typeface="NewJuneBold"/>
              </a:rPr>
              <a:t>k</a:t>
            </a:r>
            <a:r>
              <a:rPr sz="1150" b="1" spc="-30" dirty="0">
                <a:solidFill>
                  <a:srgbClr val="FFFFFF"/>
                </a:solidFill>
                <a:latin typeface="NewJuneBold"/>
                <a:cs typeface="NewJuneBold"/>
              </a:rPr>
              <a:t>ehittäminen</a:t>
            </a:r>
            <a:endParaRPr sz="1150" dirty="0">
              <a:latin typeface="NewJuneBold"/>
              <a:cs typeface="NewJuneBold"/>
            </a:endParaRPr>
          </a:p>
          <a:p>
            <a:pPr>
              <a:lnSpc>
                <a:spcPts val="1350"/>
              </a:lnSpc>
              <a:spcBef>
                <a:spcPts val="180"/>
              </a:spcBef>
            </a:pPr>
            <a:r>
              <a:rPr sz="1150" spc="5" dirty="0">
                <a:solidFill>
                  <a:srgbClr val="FFFFFF"/>
                </a:solidFill>
                <a:latin typeface="NewJuneBook"/>
                <a:cs typeface="NewJuneBook"/>
              </a:rPr>
              <a:t>60 op</a:t>
            </a:r>
            <a:endParaRPr sz="1150" dirty="0">
              <a:latin typeface="NewJuneBook"/>
              <a:cs typeface="NewJuneBook"/>
            </a:endParaRPr>
          </a:p>
        </p:txBody>
      </p:sp>
      <p:sp>
        <p:nvSpPr>
          <p:cNvPr id="47" name="Rectangle 46"/>
          <p:cNvSpPr/>
          <p:nvPr/>
        </p:nvSpPr>
        <p:spPr>
          <a:xfrm>
            <a:off x="400280" y="1172809"/>
            <a:ext cx="6904000" cy="1492556"/>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smtClean="0"/>
              <a:t>Suuhygienistin osaaminen: Suuhygienisti osaa toimia suun terveydenhoitotyössä perustaen toimintansa parhaaseen mahdolliseen näyttöön. Hän osaa soveltaa ja luoda ratkaisuja suun terveydenhoitotyön monimutkaisiin tai ennakoimattomiin ongelmiin. Suuhygienisti kykenee johtamaan ammatillisia toimia tai hankkeita ja työskentelemään alansa asiantuntijatehtävissä. Hän kykenee päätöksentekoon ennakoimattomissa toimintaympäristöissä. Suuhygienistillä on perusvalmiudet toimia alan yrittäjänä.  Suuhygienisti osaa viestiä suullisesti ja kirjallisesti sekä terveysalan että alan ulkopuoliselle yleisölle. Hänellä on riittävä kielitaito kulttuuritaustaltaan erilaisten ihmisten ohjaukseen ja suun terveydenhoitoon.</a:t>
            </a:r>
            <a:endParaRPr lang="fi-FI" sz="1200" dirty="0"/>
          </a:p>
        </p:txBody>
      </p:sp>
      <p:sp>
        <p:nvSpPr>
          <p:cNvPr id="48" name="Rectangle 47"/>
          <p:cNvSpPr/>
          <p:nvPr/>
        </p:nvSpPr>
        <p:spPr>
          <a:xfrm>
            <a:off x="2492251" y="3012434"/>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489860" y="3634083"/>
            <a:ext cx="4512774"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Kohti suun terveydenhoitotyön asiantuntijuutta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63873" y="3945039"/>
            <a:ext cx="4657113" cy="47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Työelämäläheinen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tutkimus- ja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kehittämistyö. </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Tieteellisen ja näyttöön perustuvan tiedon soveltaminen.</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Oman osaamisen laajentaminen: syventävät ammattiopinnot.</a:t>
            </a: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492440" y="4841505"/>
            <a:ext cx="4373313"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Suun terveydenhoitotyö erilaisissa </a:t>
            </a:r>
            <a:r>
              <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rPr>
              <a:t>yhteisöissä</a:t>
            </a:r>
          </a:p>
        </p:txBody>
      </p:sp>
      <p:sp>
        <p:nvSpPr>
          <p:cNvPr id="56" name="Rectangle 55"/>
          <p:cNvSpPr/>
          <p:nvPr/>
        </p:nvSpPr>
        <p:spPr>
          <a:xfrm>
            <a:off x="2570554" y="5140007"/>
            <a:ext cx="4657113" cy="4568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a:t>
            </a:r>
            <a:r>
              <a:rPr lang="fi-FI" sz="800" b="1" dirty="0" err="1">
                <a:solidFill>
                  <a:schemeClr val="tx1"/>
                </a:solidFill>
                <a:latin typeface="Tahoma" panose="020B0604030504040204" pitchFamily="34" charset="0"/>
                <a:ea typeface="Tahoma" panose="020B0604030504040204" pitchFamily="34" charset="0"/>
                <a:cs typeface="Tahoma" panose="020B0604030504040204" pitchFamily="34" charset="0"/>
              </a:rPr>
              <a:t>sosiaali</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ja terveysalan eri yksiköissä sekä kolmannella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sektorilla:</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Erityisryhmiin kuuluvien asiakkaiden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suun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terveydenhoito. </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Suun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terveydenhoitotyö: suun terveydenhuollon organisaatio/</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kv</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-vaihto</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563873" y="5807312"/>
            <a:ext cx="4626019" cy="541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Palvelumuotoilun ja ohjelmoinnin mahdollisuudet suun terveydenhuollon palvelujen ja palvelumuotojen kehittämisessä.</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Suun terveydenhoitotyö: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PSSHP:n</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suun terveydenhoidon opetusklinikka/suun terveydenhuollon organisaatio / kansainvälinen vaihto</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8" name="TextBox 57"/>
          <p:cNvSpPr txBox="1"/>
          <p:nvPr/>
        </p:nvSpPr>
        <p:spPr>
          <a:xfrm>
            <a:off x="2528557" y="5511134"/>
            <a:ext cx="4254691"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Kehittävä näkökulma suun terveydenhoitoon</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524679" y="6685216"/>
            <a:ext cx="4708527" cy="307777"/>
          </a:xfrm>
          <a:prstGeom prst="rect">
            <a:avLst/>
          </a:prstGeom>
          <a:noFill/>
        </p:spPr>
        <p:txBody>
          <a:bodyPr wrap="squar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Asiakaslähtöinen suun terveydenhoitotyö  </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71387" y="6949310"/>
            <a:ext cx="4595032" cy="3785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S</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uun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limakalvojen ja suuontelon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merkittävimmät muutokset.</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Suun terveydenhoitotyö: </a:t>
            </a:r>
            <a:r>
              <a:rPr lang="fi-FI" sz="800" b="1" dirty="0" err="1">
                <a:solidFill>
                  <a:schemeClr val="tx1"/>
                </a:solidFill>
                <a:latin typeface="Tahoma" panose="020B0604030504040204" pitchFamily="34" charset="0"/>
                <a:ea typeface="Tahoma" panose="020B0604030504040204" pitchFamily="34" charset="0"/>
                <a:cs typeface="Tahoma" panose="020B0604030504040204" pitchFamily="34" charset="0"/>
              </a:rPr>
              <a:t>PSSHP:n</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suun terveydenhoidon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opetusklinikka.</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585256" y="7576579"/>
            <a:ext cx="4626019" cy="578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L</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asten ja ikääntyvien ihmisten suun terveydenhoitotyö.</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simulaatioklinikalla: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Parodontologinen</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suun terveydenhoitotyö</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virtuaalivastaanotolla: Digitaaliset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ja asiakasta osallistavat menetelmät suun omahoidon ohjauksessa</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5" name="TextBox 64"/>
          <p:cNvSpPr txBox="1"/>
          <p:nvPr/>
        </p:nvSpPr>
        <p:spPr>
          <a:xfrm>
            <a:off x="2506174" y="7292522"/>
            <a:ext cx="4206601"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Eri ikäisten suun terveyttä edistävä toiminta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498783" y="8524048"/>
            <a:ext cx="4740241" cy="307777"/>
          </a:xfrm>
          <a:prstGeom prst="rect">
            <a:avLst/>
          </a:prstGeom>
          <a:noFill/>
        </p:spPr>
        <p:txBody>
          <a:bodyPr wrap="squar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Perusta kliiniselle osaamiselle</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47921" y="8831112"/>
            <a:ext cx="4626019" cy="422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Lääkehoito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ja suun terveyteen yhteydessä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olevat  yleissairaudet. </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Harjoittelu simulaatioklinikalla:</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Kariesta ennaltaehkäisevät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korjaavat hoitotoimenpiteet sekä ensiapu</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563873" y="9519552"/>
            <a:ext cx="4610067" cy="5227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err="1">
                <a:solidFill>
                  <a:schemeClr val="tx1"/>
                </a:solidFill>
                <a:latin typeface="Tahoma" panose="020B0604030504040204" pitchFamily="34" charset="0"/>
                <a:ea typeface="Tahoma" panose="020B0604030504040204" pitchFamily="34" charset="0"/>
                <a:cs typeface="Tahoma" panose="020B0604030504040204" pitchFamily="34" charset="0"/>
              </a:rPr>
              <a:t>S</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ote</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-alan lainsäädäntö, eettiset periaatteet sekä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käyttäjälähtöisten palvelujen kehittämisen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menetelmät. </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Anatomia, fysiologia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ja suun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infektiosairaudet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sekä suun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terveys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ja suun terveyden edistämiseen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vaikuttavat tekijät.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166187" y="9228485"/>
            <a:ext cx="4691990" cy="307777"/>
          </a:xfrm>
          <a:prstGeom prst="rect">
            <a:avLst/>
          </a:prstGeom>
          <a:noFill/>
        </p:spPr>
        <p:txBody>
          <a:bodyPr wrap="square" rtlCol="0">
            <a:spAutoFit/>
          </a:bodyPr>
          <a:lstStyle/>
          <a:p>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Lähtökohdat suun terveydenhoitotyöhön                 </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Savonia Default Content Type" ma:contentTypeID="0x0101007C99A6B7AEA5684BA478728D451E0C6F005F48514B590B224FB4048649B72F11A4" ma:contentTypeVersion="14" ma:contentTypeDescription="Luo uusi asiakirja." ma:contentTypeScope="" ma:versionID="de618d545e73c881e567c22c5819ac41">
  <xsd:schema xmlns:xsd="http://www.w3.org/2001/XMLSchema" xmlns:xs="http://www.w3.org/2001/XMLSchema" xmlns:p="http://schemas.microsoft.com/office/2006/metadata/properties" xmlns:ns2="03ca75a4-7525-4fd0-b461-2a607204cfe9" targetNamespace="http://schemas.microsoft.com/office/2006/metadata/properties" ma:root="true" ma:fieldsID="781ee323644c179ecb7a685bef34783a" ns2:_="">
    <xsd:import namespace="03ca75a4-7525-4fd0-b461-2a607204cfe9"/>
    <xsd:element name="properties">
      <xsd:complexType>
        <xsd:sequence>
          <xsd:element name="documentManagement">
            <xsd:complexType>
              <xsd:all>
                <xsd:element ref="ns2:Aihealue" minOccurs="0"/>
                <xsd:element ref="ns2:Asiakirjatyyppi" minOccurs="0"/>
                <xsd:element ref="ns2:j3b534c50ba64dfd9276b9f3862c10bc" minOccurs="0"/>
                <xsd:element ref="ns2:TaxCatchAll" minOccurs="0"/>
                <xsd:element ref="ns2:TaxCatchAllLabel" minOccurs="0"/>
                <xsd:element ref="ns2:_dlc_DocId" minOccurs="0"/>
                <xsd:element ref="ns2:_dlc_DocIdUrl" minOccurs="0"/>
                <xsd:element ref="ns2:_dlc_DocIdPersistId" minOccurs="0"/>
                <xsd:element ref="ns2:Kohdistuspaiv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Aihealue" ma:index="8" nillable="true" ma:displayName="Aihealue" ma:default="Henkilöstö" ma:format="Dropdown" ma:internalName="Aihealue" ma:readOnly="false">
      <xsd:simpleType>
        <xsd:restriction base="dms:Choice">
          <xsd:enumeration value="Henkilöstö"/>
          <xsd:enumeration value="Tukipalvelut"/>
          <xsd:enumeration value="Kansainväliset asiat - International Affairs"/>
          <xsd:enumeration value="Kirjasto- ja tietopalvelut"/>
          <xsd:enumeration value="Opiskelijapalvelut"/>
          <xsd:enumeration value="Taloushallinto"/>
          <xsd:enumeration value="Tietohallinto"/>
          <xsd:enumeration value="Tilapalvelut"/>
          <xsd:enumeration value="Viestintäpalvelut"/>
          <xsd:enumeration value="Yleishallinnon palvelut"/>
          <xsd:enumeration value="Muut palvelut"/>
          <xsd:enumeration value="O&amp;O"/>
          <xsd:enumeration value="TKI"/>
          <xsd:enumeration value="Osaamisalueet"/>
          <xsd:enumeration value="Hyvinvointiala"/>
          <xsd:enumeration value="Liiketoiminta- ja kulttuuriala"/>
          <xsd:enumeration value="Teknologia- ja ympäristöala"/>
          <xsd:enumeration value="Johtaminen ja laatu"/>
        </xsd:restriction>
      </xsd:simpleType>
    </xsd:element>
    <xsd:element name="Asiakirjatyyppi" ma:index="9" nillable="true" ma:displayName="Asiakirjatyyppi" ma:default="Muu asiakirja" ma:format="Dropdown" ma:internalName="Asiakirjatyyppi">
      <xsd:simpleType>
        <xsd:restriction base="dms:Choice">
          <xsd:enumeration value="Esite / esittelymateriaali"/>
          <xsd:enumeration value="Esityslista / Asialista"/>
          <xsd:enumeration value="Kirje"/>
          <xsd:enumeration value="Lomake"/>
          <xsd:enumeration value="Ohje"/>
          <xsd:enumeration value="Päätös"/>
          <xsd:enumeration value="Pöytäkirja / Muistio"/>
          <xsd:enumeration value="Raportti"/>
          <xsd:enumeration value="Sopimus"/>
          <xsd:enumeration value="Suunnitelma"/>
          <xsd:enumeration value="Tiedote"/>
          <xsd:enumeration value="Muu asiakirja"/>
        </xsd:restriction>
      </xsd:simpleType>
    </xsd:element>
    <xsd:element name="j3b534c50ba64dfd9276b9f3862c10bc" ma:index="10" nillable="true" ma:taxonomy="true" ma:internalName="j3b534c50ba64dfd9276b9f3862c10bc" ma:taxonomyFieldName="Asiasanat" ma:displayName="Asiasanat" ma:default="" ma:fieldId="{33b534c5-0ba6-4dfd-9276-b9f3862c10bc}" ma:taxonomyMulti="true" ma:sspId="1b83d0fd-d0bf-4cef-8f33-d812e24b4c17" ma:termSetId="81213cf9-4837-4806-b3a4-a1839d9b5766" ma:anchorId="00000000-0000-0000-0000-000000000000" ma:open="true" ma:isKeyword="false">
      <xsd:complexType>
        <xsd:sequence>
          <xsd:element ref="pc:Terms" minOccurs="0" maxOccurs="1"/>
        </xsd:sequence>
      </xsd:complexType>
    </xsd:element>
    <xsd:element name="TaxCatchAll" ma:index="11" nillable="true" ma:displayName="Luokituksen Kaikki-sarake" ma:description="" ma:hidden="true" ma:list="{867263f0-482b-43fa-a6f6-285e67ec53bf}" ma:internalName="TaxCatchAll" ma:showField="CatchAllData"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Luokituksen Kaikki-sarake1" ma:description="" ma:hidden="true" ma:list="{867263f0-482b-43fa-a6f6-285e67ec53bf}" ma:internalName="TaxCatchAllLabel" ma:readOnly="true" ma:showField="CatchAllDataLabel"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_dlc_DocId" ma:index="14" nillable="true" ma:displayName="Tiedostotunnisteen arvo" ma:description="Tälle kohteelle määritetyn tiedostotunnisteen arvo." ma:internalName="_dlc_DocId" ma:readOnly="true">
      <xsd:simpleType>
        <xsd:restriction base="dms:Text"/>
      </xsd:simpleType>
    </xsd:element>
    <xsd:element name="_dlc_DocIdUrl" ma:index="15"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Kohdistuspaiva" ma:index="17" nillable="true" ma:displayName="Kohdistuspäivä" ma:default="[today]" ma:description="Kohdistuspäivä voi olla esim. kokouspäivä, seminaaripäivä tai dokumentin luontipäivä." ma:format="DateOnly" ma:internalName="Kohdistuspaiva">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ohdistuspaiva xmlns="03ca75a4-7525-4fd0-b461-2a607204cfe9">2017-11-08T22:00:00+00:00</Kohdistuspaiva>
    <TaxCatchAll xmlns="03ca75a4-7525-4fd0-b461-2a607204cfe9"/>
    <Aihealue xmlns="03ca75a4-7525-4fd0-b461-2a607204cfe9">O&amp;O</Aihealue>
    <Asiakirjatyyppi xmlns="03ca75a4-7525-4fd0-b461-2a607204cfe9">Muu asiakirja</Asiakirjatyyppi>
    <j3b534c50ba64dfd9276b9f3862c10bc xmlns="03ca75a4-7525-4fd0-b461-2a607204cfe9">
      <Terms xmlns="http://schemas.microsoft.com/office/infopath/2007/PartnerControls"/>
    </j3b534c50ba64dfd9276b9f3862c10bc>
    <_dlc_DocId xmlns="03ca75a4-7525-4fd0-b461-2a607204cfe9">SAVONIA-1293-110</_dlc_DocId>
    <_dlc_DocIdUrl xmlns="03ca75a4-7525-4fd0-b461-2a607204cfe9">
      <Url>https://santra.savonia.fi/tiimit/hyvin/soteohry/_layouts/DocIdRedir.aspx?ID=SAVONIA-1293-110</Url>
      <Description>SAVONIA-1293-110</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A4C3A5-D8E1-487A-BC7C-A20E8A7078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a75a4-7525-4fd0-b461-2a607204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B80953-1222-4574-A9E5-FB0E2B1D46B7}">
  <ds:schemaRefs>
    <ds:schemaRef ds:uri="http://purl.org/dc/elements/1.1/"/>
    <ds:schemaRef ds:uri="03ca75a4-7525-4fd0-b461-2a607204cfe9"/>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0B6905C2-23D3-4EBA-A6F0-BBB465F67965}">
  <ds:schemaRefs>
    <ds:schemaRef ds:uri="http://schemas.microsoft.com/sharepoint/events"/>
  </ds:schemaRefs>
</ds:datastoreItem>
</file>

<file path=customXml/itemProps4.xml><?xml version="1.0" encoding="utf-8"?>
<ds:datastoreItem xmlns:ds="http://schemas.openxmlformats.org/officeDocument/2006/customXml" ds:itemID="{C52CA087-FFBB-4BA7-8790-C61E8FE556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1964</TotalTime>
  <Words>435</Words>
  <Application>Microsoft Office PowerPoint</Application>
  <PresentationFormat>Mukautettu</PresentationFormat>
  <Paragraphs>53</Paragraphs>
  <Slides>1</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vt:i4>
      </vt:variant>
    </vt:vector>
  </HeadingPairs>
  <TitlesOfParts>
    <vt:vector size="7" baseType="lpstr">
      <vt:lpstr>Calibri</vt:lpstr>
      <vt:lpstr>NewJuneBold</vt:lpstr>
      <vt:lpstr>NewJuneBook</vt:lpstr>
      <vt:lpstr>NewJuneHeavy</vt:lpstr>
      <vt:lpstr>Tahoma</vt:lpstr>
      <vt:lpstr>Office Theme</vt:lpstr>
      <vt:lpstr>Suuhygienisti (AMK), 210 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Suuhygienisti 210 OP</dc:title>
  <dc:creator>Marja Kopeli</dc:creator>
  <cp:lastModifiedBy>Marja Kopeli</cp:lastModifiedBy>
  <cp:revision>40</cp:revision>
  <dcterms:created xsi:type="dcterms:W3CDTF">2017-09-21T11:55:52Z</dcterms:created>
  <dcterms:modified xsi:type="dcterms:W3CDTF">2017-12-08T12:40:22Z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0x0101007C99A6B7AEA5684BA478728D451E0C6F005F48514B590B224FB4048649B72F11A4</vt:lpwstr>
  </property>
  <property fmtid="{D5CDD505-2E9C-101B-9397-08002B2CF9AE}" pid="5" name="_dlc_DocIdItemGuid">
    <vt:lpwstr>a99f64bc-b0e0-407e-b804-c8551024d0ce</vt:lpwstr>
  </property>
  <property fmtid="{D5CDD505-2E9C-101B-9397-08002B2CF9AE}" pid="6" name="Asiasanat">
    <vt:lpwstr/>
  </property>
</Properties>
</file>