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B05"/>
    <a:srgbClr val="F58220"/>
    <a:srgbClr val="B41E8E"/>
    <a:srgbClr val="EC008C"/>
    <a:srgbClr val="8DC63F"/>
    <a:srgbClr val="00A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768" y="-8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A97273-C8C8-4E12-AD8B-FA8724E86B54}" type="datetimeFigureOut">
              <a:rPr lang="fi-FI" smtClean="0"/>
              <a:t>1.12.2017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4B8B5A-D11C-4180-A8A2-9D7EA4687B6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2877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B8B5A-D11C-4180-A8A2-9D7EA4687B60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8299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1.12.2017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767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1.12.2017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3951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1.12.2017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4548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1.12.2017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4668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1.12.2017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8692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1.12.2017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4090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1.12.2017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4787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1.12.2017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8079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1.12.2017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1204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1.12.2017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4930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1.12.2017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7709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66BF6-9453-4B28-996C-FBCE20638394}" type="datetimeFigureOut">
              <a:rPr lang="fi-FI" smtClean="0"/>
              <a:t>1.12.2017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1791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Ryhmä 72"/>
          <p:cNvGrpSpPr/>
          <p:nvPr/>
        </p:nvGrpSpPr>
        <p:grpSpPr>
          <a:xfrm>
            <a:off x="240396" y="1743517"/>
            <a:ext cx="6400838" cy="1524053"/>
            <a:chOff x="199706" y="2030760"/>
            <a:chExt cx="6431042" cy="1524053"/>
          </a:xfrm>
        </p:grpSpPr>
        <p:grpSp>
          <p:nvGrpSpPr>
            <p:cNvPr id="48" name="Ryhmä 47"/>
            <p:cNvGrpSpPr/>
            <p:nvPr/>
          </p:nvGrpSpPr>
          <p:grpSpPr>
            <a:xfrm>
              <a:off x="199706" y="2030760"/>
              <a:ext cx="1390483" cy="1524050"/>
              <a:chOff x="436538" y="4302554"/>
              <a:chExt cx="1390483" cy="1368152"/>
            </a:xfrm>
          </p:grpSpPr>
          <p:sp>
            <p:nvSpPr>
              <p:cNvPr id="49" name="Saman puolen kulmista pyöristetty suorakulmio 48"/>
              <p:cNvSpPr/>
              <p:nvPr/>
            </p:nvSpPr>
            <p:spPr>
              <a:xfrm rot="16200000">
                <a:off x="431008" y="4308084"/>
                <a:ext cx="1368152" cy="1357092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EC008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>
                  <a:solidFill>
                    <a:srgbClr val="EC008C"/>
                  </a:solidFill>
                </a:endParaRPr>
              </a:p>
            </p:txBody>
          </p:sp>
          <p:grpSp>
            <p:nvGrpSpPr>
              <p:cNvPr id="50" name="Ryhmä 49"/>
              <p:cNvGrpSpPr/>
              <p:nvPr/>
            </p:nvGrpSpPr>
            <p:grpSpPr>
              <a:xfrm>
                <a:off x="458869" y="4321370"/>
                <a:ext cx="1368152" cy="1002509"/>
                <a:chOff x="552748" y="5958968"/>
                <a:chExt cx="1368152" cy="1002509"/>
              </a:xfrm>
            </p:grpSpPr>
            <p:sp>
              <p:nvSpPr>
                <p:cNvPr id="51" name="TextBox 1"/>
                <p:cNvSpPr txBox="1"/>
                <p:nvPr/>
              </p:nvSpPr>
              <p:spPr>
                <a:xfrm>
                  <a:off x="552748" y="6602295"/>
                  <a:ext cx="1368152" cy="35918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000" b="1" dirty="0">
                      <a:solidFill>
                        <a:schemeClr val="bg1"/>
                      </a:solidFill>
                    </a:rPr>
                    <a:t>Applying Professional </a:t>
                  </a:r>
                  <a:r>
                    <a:rPr lang="en-GB" sz="1000" b="1" dirty="0" smtClean="0">
                      <a:solidFill>
                        <a:schemeClr val="bg1"/>
                      </a:solidFill>
                    </a:rPr>
                    <a:t>Knowledge </a:t>
                  </a:r>
                  <a:r>
                    <a:rPr lang="fi-FI" sz="1000" b="1" dirty="0" smtClean="0">
                      <a:solidFill>
                        <a:schemeClr val="bg1"/>
                      </a:solidFill>
                      <a:ea typeface="Tahoma" pitchFamily="34" charset="0"/>
                      <a:cs typeface="Tahoma" pitchFamily="34" charset="0"/>
                    </a:rPr>
                    <a:t>30 ECTS</a:t>
                  </a:r>
                  <a:endParaRPr lang="fi-FI" sz="1000" b="1" dirty="0">
                    <a:solidFill>
                      <a:schemeClr val="bg1"/>
                    </a:solidFill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52" name="Suorakulmio 51"/>
                <p:cNvSpPr/>
                <p:nvPr/>
              </p:nvSpPr>
              <p:spPr>
                <a:xfrm>
                  <a:off x="556309" y="5958968"/>
                  <a:ext cx="511679" cy="6354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fi-FI" sz="40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4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72" name="Ryhmä 71"/>
            <p:cNvGrpSpPr/>
            <p:nvPr/>
          </p:nvGrpSpPr>
          <p:grpSpPr>
            <a:xfrm>
              <a:off x="1639264" y="2030760"/>
              <a:ext cx="4991484" cy="1524053"/>
              <a:chOff x="1665802" y="2045801"/>
              <a:chExt cx="4991484" cy="1524053"/>
            </a:xfrm>
          </p:grpSpPr>
          <p:sp>
            <p:nvSpPr>
              <p:cNvPr id="53" name="Saman puolen kulmista pyöristetty suorakulmio 52"/>
              <p:cNvSpPr/>
              <p:nvPr/>
            </p:nvSpPr>
            <p:spPr>
              <a:xfrm rot="5400000">
                <a:off x="3399517" y="312086"/>
                <a:ext cx="1524053" cy="4991484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54" name="Tekstiruutu 53"/>
              <p:cNvSpPr txBox="1"/>
              <p:nvPr/>
            </p:nvSpPr>
            <p:spPr>
              <a:xfrm>
                <a:off x="1923486" y="2498809"/>
                <a:ext cx="174347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fi-FI" sz="12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76" name="Ryhmä 75"/>
          <p:cNvGrpSpPr/>
          <p:nvPr/>
        </p:nvGrpSpPr>
        <p:grpSpPr>
          <a:xfrm>
            <a:off x="226470" y="6839008"/>
            <a:ext cx="6397401" cy="1875683"/>
            <a:chOff x="181365" y="7259042"/>
            <a:chExt cx="6397401" cy="2025576"/>
          </a:xfrm>
        </p:grpSpPr>
        <p:grpSp>
          <p:nvGrpSpPr>
            <p:cNvPr id="4" name="Ryhmä 3"/>
            <p:cNvGrpSpPr/>
            <p:nvPr/>
          </p:nvGrpSpPr>
          <p:grpSpPr>
            <a:xfrm>
              <a:off x="181365" y="7259042"/>
              <a:ext cx="1388486" cy="1934061"/>
              <a:chOff x="417273" y="7318601"/>
              <a:chExt cx="1388486" cy="1693018"/>
            </a:xfrm>
          </p:grpSpPr>
          <p:sp>
            <p:nvSpPr>
              <p:cNvPr id="9" name="Saman puolen kulmista pyöristetty suorakulmio 8"/>
              <p:cNvSpPr/>
              <p:nvPr/>
            </p:nvSpPr>
            <p:spPr>
              <a:xfrm rot="16200000">
                <a:off x="267649" y="7486563"/>
                <a:ext cx="1693018" cy="1357094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FCB0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16" name="Ryhmä 15"/>
              <p:cNvGrpSpPr/>
              <p:nvPr/>
            </p:nvGrpSpPr>
            <p:grpSpPr>
              <a:xfrm>
                <a:off x="417273" y="7361725"/>
                <a:ext cx="1388486" cy="1138073"/>
                <a:chOff x="512076" y="5921566"/>
                <a:chExt cx="1388486" cy="1138073"/>
              </a:xfrm>
            </p:grpSpPr>
            <p:sp>
              <p:nvSpPr>
                <p:cNvPr id="6" name="TextBox 1"/>
                <p:cNvSpPr txBox="1"/>
                <p:nvPr/>
              </p:nvSpPr>
              <p:spPr>
                <a:xfrm>
                  <a:off x="532410" y="6550479"/>
                  <a:ext cx="1368152" cy="50916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000" b="1" dirty="0" smtClean="0">
                      <a:solidFill>
                        <a:schemeClr val="bg1"/>
                      </a:solidFill>
                    </a:rPr>
                    <a:t>Building  </a:t>
                  </a:r>
                  <a:r>
                    <a:rPr lang="en-GB" sz="1000" b="1" dirty="0">
                      <a:solidFill>
                        <a:schemeClr val="bg1"/>
                      </a:solidFill>
                    </a:rPr>
                    <a:t>Professional Nursing Identity</a:t>
                  </a:r>
                  <a:endParaRPr lang="fi-FI" sz="1000" b="1" dirty="0" smtClean="0">
                    <a:solidFill>
                      <a:schemeClr val="bg1"/>
                    </a:solidFill>
                    <a:ea typeface="Tahoma" pitchFamily="34" charset="0"/>
                    <a:cs typeface="Tahoma" pitchFamily="34" charset="0"/>
                  </a:endParaRP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ea typeface="Tahoma" pitchFamily="34" charset="0"/>
                      <a:cs typeface="Tahoma" pitchFamily="34" charset="0"/>
                    </a:rPr>
                    <a:t>60 ECTS</a:t>
                  </a:r>
                </a:p>
              </p:txBody>
            </p:sp>
            <p:sp>
              <p:nvSpPr>
                <p:cNvPr id="7" name="Suorakulmio 6"/>
                <p:cNvSpPr/>
                <p:nvPr/>
              </p:nvSpPr>
              <p:spPr>
                <a:xfrm>
                  <a:off x="512076" y="5921566"/>
                  <a:ext cx="662361" cy="66918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</a:t>
                  </a:r>
                  <a:r>
                    <a:rPr lang="fi-FI" sz="40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</a:t>
                  </a:r>
                  <a:endParaRPr lang="fi-FI" sz="4000" b="1" dirty="0"/>
                </a:p>
              </p:txBody>
            </p:sp>
          </p:grpSp>
        </p:grpSp>
        <p:grpSp>
          <p:nvGrpSpPr>
            <p:cNvPr id="69" name="Ryhmä 68"/>
            <p:cNvGrpSpPr/>
            <p:nvPr/>
          </p:nvGrpSpPr>
          <p:grpSpPr>
            <a:xfrm>
              <a:off x="1617487" y="7329537"/>
              <a:ext cx="4961279" cy="1955081"/>
              <a:chOff x="1617487" y="7329537"/>
              <a:chExt cx="4961279" cy="1955081"/>
            </a:xfrm>
          </p:grpSpPr>
          <p:sp>
            <p:nvSpPr>
              <p:cNvPr id="10" name="Saman puolen kulmista pyöristetty suorakulmio 9"/>
              <p:cNvSpPr/>
              <p:nvPr/>
            </p:nvSpPr>
            <p:spPr>
              <a:xfrm rot="5400000">
                <a:off x="3131094" y="5836946"/>
                <a:ext cx="1934065" cy="4961279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11" name="Tekstiruutu 10"/>
              <p:cNvSpPr txBox="1"/>
              <p:nvPr/>
            </p:nvSpPr>
            <p:spPr>
              <a:xfrm>
                <a:off x="1824021" y="7329537"/>
                <a:ext cx="3985631" cy="2991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i-FI" sz="12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Basics of </a:t>
                </a:r>
                <a:r>
                  <a:rPr lang="fi-FI" sz="1200" b="1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Nursing</a:t>
                </a:r>
                <a:endParaRPr lang="fi-FI" sz="12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2" name="Tekstiruutu 11"/>
              <p:cNvSpPr txBox="1"/>
              <p:nvPr/>
            </p:nvSpPr>
            <p:spPr>
              <a:xfrm>
                <a:off x="1803011" y="7606534"/>
                <a:ext cx="4335632" cy="606756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Anatomy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,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Physiology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and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basics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of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diagnostics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II,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Clinical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nursing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of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medical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patient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,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Internships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: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Nursing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assessment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and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interventions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practice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and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medical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nursing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practice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.</a:t>
                </a:r>
                <a:endParaRPr lang="fi-FI" sz="9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0" name="Tekstiruutu 59"/>
              <p:cNvSpPr txBox="1"/>
              <p:nvPr/>
            </p:nvSpPr>
            <p:spPr>
              <a:xfrm>
                <a:off x="1847078" y="8564967"/>
                <a:ext cx="4359863" cy="606756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Orientation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to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studies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in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social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and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health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care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,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Customer-oriented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social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and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health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care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services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,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Anatomy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,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Physiology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and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basics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of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diagnostics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,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Nursing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assesment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and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interventions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practice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, Basics of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medication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. </a:t>
                </a:r>
                <a:endParaRPr lang="fi-FI" sz="9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74" name="Ryhmä 73"/>
          <p:cNvGrpSpPr/>
          <p:nvPr/>
        </p:nvGrpSpPr>
        <p:grpSpPr>
          <a:xfrm>
            <a:off x="203481" y="3406014"/>
            <a:ext cx="6408711" cy="1557466"/>
            <a:chOff x="181365" y="3775234"/>
            <a:chExt cx="6408711" cy="1557466"/>
          </a:xfrm>
        </p:grpSpPr>
        <p:grpSp>
          <p:nvGrpSpPr>
            <p:cNvPr id="8" name="Ryhmä 7"/>
            <p:cNvGrpSpPr/>
            <p:nvPr/>
          </p:nvGrpSpPr>
          <p:grpSpPr>
            <a:xfrm>
              <a:off x="181365" y="3775234"/>
              <a:ext cx="1388486" cy="1557466"/>
              <a:chOff x="418197" y="4283968"/>
              <a:chExt cx="1388486" cy="1386738"/>
            </a:xfrm>
          </p:grpSpPr>
          <p:sp>
            <p:nvSpPr>
              <p:cNvPr id="32" name="Saman puolen kulmista pyöristetty suorakulmio 31"/>
              <p:cNvSpPr/>
              <p:nvPr/>
            </p:nvSpPr>
            <p:spPr>
              <a:xfrm rot="16200000">
                <a:off x="431008" y="4308084"/>
                <a:ext cx="1368152" cy="1357092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B41E8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33" name="Ryhmä 32"/>
              <p:cNvGrpSpPr/>
              <p:nvPr/>
            </p:nvGrpSpPr>
            <p:grpSpPr>
              <a:xfrm>
                <a:off x="418197" y="4283968"/>
                <a:ext cx="1388486" cy="1185090"/>
                <a:chOff x="512076" y="5921566"/>
                <a:chExt cx="1388486" cy="1185090"/>
              </a:xfrm>
            </p:grpSpPr>
            <p:sp>
              <p:nvSpPr>
                <p:cNvPr id="41" name="TextBox 1"/>
                <p:cNvSpPr txBox="1"/>
                <p:nvPr/>
              </p:nvSpPr>
              <p:spPr>
                <a:xfrm>
                  <a:off x="532410" y="6476368"/>
                  <a:ext cx="1368152" cy="63028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000" b="1" smtClean="0">
                      <a:solidFill>
                        <a:schemeClr val="bg1"/>
                      </a:solidFill>
                    </a:rPr>
                    <a:t>Deepening Professional </a:t>
                  </a:r>
                  <a:r>
                    <a:rPr lang="en-GB" sz="1000" b="1" dirty="0">
                      <a:solidFill>
                        <a:schemeClr val="bg1"/>
                      </a:solidFill>
                    </a:rPr>
                    <a:t>Nursing </a:t>
                  </a:r>
                  <a:r>
                    <a:rPr lang="en-GB" sz="1000" b="1" dirty="0" smtClean="0">
                      <a:solidFill>
                        <a:schemeClr val="bg1"/>
                      </a:solidFill>
                    </a:rPr>
                    <a:t>Knowledge</a:t>
                  </a:r>
                </a:p>
                <a:p>
                  <a:r>
                    <a:rPr lang="fi-FI" sz="1000" b="1" dirty="0" smtClean="0">
                      <a:solidFill>
                        <a:schemeClr val="bg1"/>
                      </a:solidFill>
                      <a:ea typeface="Tahoma" pitchFamily="34" charset="0"/>
                      <a:cs typeface="Tahoma" pitchFamily="34" charset="0"/>
                    </a:rPr>
                    <a:t>60 ECTS</a:t>
                  </a:r>
                  <a:endParaRPr lang="fi-FI" sz="1000" b="1" dirty="0">
                    <a:solidFill>
                      <a:schemeClr val="bg1"/>
                    </a:solidFill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42" name="Suorakulmio 41"/>
                <p:cNvSpPr/>
                <p:nvPr/>
              </p:nvSpPr>
              <p:spPr>
                <a:xfrm>
                  <a:off x="512076" y="5921566"/>
                  <a:ext cx="511679" cy="63028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3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71" name="Ryhmä 70"/>
            <p:cNvGrpSpPr/>
            <p:nvPr/>
          </p:nvGrpSpPr>
          <p:grpSpPr>
            <a:xfrm>
              <a:off x="1628799" y="3775234"/>
              <a:ext cx="4961277" cy="1554610"/>
              <a:chOff x="1628800" y="3737473"/>
              <a:chExt cx="4961277" cy="1554610"/>
            </a:xfrm>
          </p:grpSpPr>
          <p:sp>
            <p:nvSpPr>
              <p:cNvPr id="34" name="Saman puolen kulmista pyöristetty suorakulmio 33"/>
              <p:cNvSpPr/>
              <p:nvPr/>
            </p:nvSpPr>
            <p:spPr>
              <a:xfrm rot="5400000">
                <a:off x="3339999" y="2042005"/>
                <a:ext cx="1538879" cy="4961277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35" name="Tekstiruutu 34"/>
              <p:cNvSpPr txBox="1"/>
              <p:nvPr/>
            </p:nvSpPr>
            <p:spPr>
              <a:xfrm>
                <a:off x="1695685" y="3737473"/>
                <a:ext cx="416533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200" b="1" dirty="0" smtClean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Developing Nursing </a:t>
                </a:r>
                <a:r>
                  <a:rPr lang="en-GB" sz="12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Expertise</a:t>
                </a:r>
                <a:endParaRPr lang="fi-FI" sz="12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36" name="Tekstiruutu 35"/>
              <p:cNvSpPr txBox="1"/>
              <p:nvPr/>
            </p:nvSpPr>
            <p:spPr>
              <a:xfrm>
                <a:off x="1849801" y="4004261"/>
                <a:ext cx="4326323" cy="394335"/>
              </a:xfrm>
              <a:prstGeom prst="roundRect">
                <a:avLst>
                  <a:gd name="adj" fmla="val 11952"/>
                </a:avLst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Leadership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,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development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and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enterpreneurship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,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Bachelor’s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Thesis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,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Nurse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as an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independent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actor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,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Internship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: Health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promotion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and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counselling</a:t>
                </a:r>
                <a:r>
                  <a:rPr lang="fi-FI" sz="90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practice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.</a:t>
                </a:r>
              </a:p>
            </p:txBody>
          </p:sp>
        </p:grpSp>
      </p:grpSp>
      <p:grpSp>
        <p:nvGrpSpPr>
          <p:cNvPr id="77" name="Ryhmä 76"/>
          <p:cNvGrpSpPr/>
          <p:nvPr/>
        </p:nvGrpSpPr>
        <p:grpSpPr>
          <a:xfrm>
            <a:off x="203481" y="5057963"/>
            <a:ext cx="6410418" cy="1707544"/>
            <a:chOff x="181365" y="5532476"/>
            <a:chExt cx="6410418" cy="1590151"/>
          </a:xfrm>
        </p:grpSpPr>
        <p:grpSp>
          <p:nvGrpSpPr>
            <p:cNvPr id="5" name="Ryhmä 4"/>
            <p:cNvGrpSpPr/>
            <p:nvPr/>
          </p:nvGrpSpPr>
          <p:grpSpPr>
            <a:xfrm>
              <a:off x="181365" y="5532476"/>
              <a:ext cx="1454960" cy="1576053"/>
              <a:chOff x="417273" y="5777549"/>
              <a:chExt cx="1454960" cy="1386738"/>
            </a:xfrm>
          </p:grpSpPr>
          <p:sp>
            <p:nvSpPr>
              <p:cNvPr id="18" name="Saman puolen kulmista pyöristetty suorakulmio 17"/>
              <p:cNvSpPr/>
              <p:nvPr/>
            </p:nvSpPr>
            <p:spPr>
              <a:xfrm rot="16200000">
                <a:off x="430081" y="5801665"/>
                <a:ext cx="1368152" cy="1357091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5822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19" name="Ryhmä 18"/>
              <p:cNvGrpSpPr/>
              <p:nvPr/>
            </p:nvGrpSpPr>
            <p:grpSpPr>
              <a:xfrm>
                <a:off x="417273" y="5777549"/>
                <a:ext cx="1454960" cy="977925"/>
                <a:chOff x="512076" y="5921566"/>
                <a:chExt cx="1454960" cy="977925"/>
              </a:xfrm>
            </p:grpSpPr>
            <p:sp>
              <p:nvSpPr>
                <p:cNvPr id="20" name="TextBox 1"/>
                <p:cNvSpPr txBox="1"/>
                <p:nvPr/>
              </p:nvSpPr>
              <p:spPr>
                <a:xfrm>
                  <a:off x="598884" y="6445551"/>
                  <a:ext cx="1368152" cy="45394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1000" b="1" dirty="0" err="1">
                      <a:solidFill>
                        <a:schemeClr val="bg1"/>
                      </a:solidFill>
                      <a:ea typeface="Tahoma" panose="020B0604030504040204" pitchFamily="34" charset="0"/>
                      <a:cs typeface="Tahoma" panose="020B0604030504040204" pitchFamily="34" charset="0"/>
                    </a:rPr>
                    <a:t>Developing</a:t>
                  </a:r>
                  <a:r>
                    <a:rPr lang="fi-FI" sz="1000" b="1" dirty="0">
                      <a:solidFill>
                        <a:schemeClr val="bg1"/>
                      </a:solidFill>
                      <a:ea typeface="Tahoma" panose="020B0604030504040204" pitchFamily="34" charset="0"/>
                      <a:cs typeface="Tahoma" panose="020B0604030504040204" pitchFamily="34" charset="0"/>
                    </a:rPr>
                    <a:t> </a:t>
                  </a:r>
                  <a:r>
                    <a:rPr lang="fi-FI" sz="1000" b="1" dirty="0" smtClean="0">
                      <a:solidFill>
                        <a:schemeClr val="bg1"/>
                      </a:solidFill>
                      <a:ea typeface="Tahoma" panose="020B0604030504040204" pitchFamily="34" charset="0"/>
                      <a:cs typeface="Tahoma" panose="020B0604030504040204" pitchFamily="34" charset="0"/>
                    </a:rPr>
                    <a:t> Professional </a:t>
                  </a:r>
                  <a:r>
                    <a:rPr lang="fi-FI" sz="1000" b="1" dirty="0" err="1" smtClean="0">
                      <a:solidFill>
                        <a:schemeClr val="bg1"/>
                      </a:solidFill>
                      <a:ea typeface="Tahoma" panose="020B0604030504040204" pitchFamily="34" charset="0"/>
                      <a:cs typeface="Tahoma" panose="020B0604030504040204" pitchFamily="34" charset="0"/>
                    </a:rPr>
                    <a:t>Skills</a:t>
                  </a:r>
                  <a:endParaRPr lang="fi-FI" sz="1000" b="1" dirty="0" smtClean="0">
                    <a:solidFill>
                      <a:schemeClr val="bg1"/>
                    </a:solidFill>
                    <a:ea typeface="Tahoma" pitchFamily="34" charset="0"/>
                    <a:cs typeface="Tahoma" pitchFamily="34" charset="0"/>
                  </a:endParaRPr>
                </a:p>
                <a:p>
                  <a:r>
                    <a:rPr lang="fi-FI" sz="1000" b="1" dirty="0" smtClean="0">
                      <a:solidFill>
                        <a:schemeClr val="bg1"/>
                      </a:solidFill>
                      <a:ea typeface="Tahoma" pitchFamily="34" charset="0"/>
                      <a:cs typeface="Tahoma" pitchFamily="34" charset="0"/>
                    </a:rPr>
                    <a:t>60 ECTS</a:t>
                  </a:r>
                  <a:endParaRPr lang="fi-FI" sz="1000" b="1" dirty="0">
                    <a:solidFill>
                      <a:schemeClr val="bg1"/>
                    </a:solidFill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21" name="Suorakulmio 20"/>
                <p:cNvSpPr/>
                <p:nvPr/>
              </p:nvSpPr>
              <p:spPr>
                <a:xfrm>
                  <a:off x="512076" y="5921566"/>
                  <a:ext cx="511679" cy="62285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2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70" name="Ryhmä 69"/>
            <p:cNvGrpSpPr/>
            <p:nvPr/>
          </p:nvGrpSpPr>
          <p:grpSpPr>
            <a:xfrm>
              <a:off x="1630507" y="5554385"/>
              <a:ext cx="4961276" cy="1568242"/>
              <a:chOff x="1630508" y="5655872"/>
              <a:chExt cx="4961276" cy="1568242"/>
            </a:xfrm>
          </p:grpSpPr>
          <p:sp>
            <p:nvSpPr>
              <p:cNvPr id="22" name="Saman puolen kulmista pyöristetty suorakulmio 21"/>
              <p:cNvSpPr/>
              <p:nvPr/>
            </p:nvSpPr>
            <p:spPr>
              <a:xfrm rot="5400000">
                <a:off x="3332413" y="3964744"/>
                <a:ext cx="1557465" cy="4961276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23" name="Tekstiruutu 22"/>
              <p:cNvSpPr txBox="1"/>
              <p:nvPr/>
            </p:nvSpPr>
            <p:spPr>
              <a:xfrm>
                <a:off x="1815313" y="5655872"/>
                <a:ext cx="4152306" cy="2579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i-FI" sz="1200" b="1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Expanding</a:t>
                </a:r>
                <a:r>
                  <a:rPr lang="fi-FI" sz="12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1200" b="1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Nursing</a:t>
                </a:r>
                <a:r>
                  <a:rPr lang="fi-FI" sz="12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Knowledge</a:t>
                </a:r>
                <a:endParaRPr lang="fi-FI" sz="12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5" name="Tekstiruutu 64"/>
              <p:cNvSpPr txBox="1"/>
              <p:nvPr/>
            </p:nvSpPr>
            <p:spPr>
              <a:xfrm>
                <a:off x="1815313" y="5904283"/>
                <a:ext cx="4336558" cy="523228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Research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,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development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and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innovation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in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social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and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health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care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,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Mental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health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and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addiction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care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,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Internships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: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Children’s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,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adolescent’s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and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family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nursing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practice</a:t>
                </a:r>
                <a:r>
                  <a:rPr lang="fi-FI" sz="9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and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Mental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health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and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addiction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care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practice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.</a:t>
                </a:r>
              </a:p>
            </p:txBody>
          </p:sp>
          <p:sp>
            <p:nvSpPr>
              <p:cNvPr id="66" name="Tekstiruutu 65"/>
              <p:cNvSpPr txBox="1"/>
              <p:nvPr/>
            </p:nvSpPr>
            <p:spPr>
              <a:xfrm>
                <a:off x="1825406" y="6622912"/>
                <a:ext cx="4335634" cy="523228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English in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social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and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health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care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and cross-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cultural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communication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, Basics of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pharmacotherapy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,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Perioperative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nursing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,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Children’s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,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adololescent’s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and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family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nursing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,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Internship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: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Perioperative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nursing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fi-FI" sz="900" dirty="0" err="1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practice</a:t>
                </a:r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.</a:t>
                </a:r>
              </a:p>
            </p:txBody>
          </p:sp>
        </p:grpSp>
      </p:grpSp>
      <p:sp>
        <p:nvSpPr>
          <p:cNvPr id="81" name="Nuoli oikealle 80"/>
          <p:cNvSpPr/>
          <p:nvPr/>
        </p:nvSpPr>
        <p:spPr>
          <a:xfrm rot="16200000">
            <a:off x="5598235" y="2423909"/>
            <a:ext cx="1524053" cy="376381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2" name="Nuoli oikealle 81"/>
          <p:cNvSpPr/>
          <p:nvPr/>
        </p:nvSpPr>
        <p:spPr>
          <a:xfrm rot="16200000">
            <a:off x="5595936" y="4122964"/>
            <a:ext cx="1544361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3" name="Nuoli oikealle 82"/>
          <p:cNvSpPr/>
          <p:nvPr/>
        </p:nvSpPr>
        <p:spPr>
          <a:xfrm rot="16200000">
            <a:off x="5537642" y="5813007"/>
            <a:ext cx="1645238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4" name="Nuoli oikealle 83"/>
          <p:cNvSpPr/>
          <p:nvPr/>
        </p:nvSpPr>
        <p:spPr>
          <a:xfrm rot="16200000">
            <a:off x="5473223" y="7672663"/>
            <a:ext cx="1790946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5" name="Tekstiruutu 84"/>
          <p:cNvSpPr txBox="1"/>
          <p:nvPr/>
        </p:nvSpPr>
        <p:spPr>
          <a:xfrm>
            <a:off x="242240" y="549442"/>
            <a:ext cx="6398994" cy="1107996"/>
          </a:xfrm>
          <a:prstGeom prst="rect">
            <a:avLst/>
          </a:prstGeom>
          <a:solidFill>
            <a:srgbClr val="00ACCC"/>
          </a:solidFill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The Professional Nursing competence: </a:t>
            </a:r>
            <a:r>
              <a:rPr lang="en-US" sz="1100" dirty="0"/>
              <a:t>A nurse is able to solve nursing problems, make decisions in unpredictable situations and perform professional nursing work following the principles of evidence-based practice in nursing.  He or she is able to supervise and manage professional work or projects and work in </a:t>
            </a:r>
            <a:r>
              <a:rPr lang="en-US" sz="1100" dirty="0" smtClean="0"/>
              <a:t>highly qualified nursing positions. </a:t>
            </a:r>
            <a:r>
              <a:rPr lang="en-US" sz="1100" dirty="0"/>
              <a:t>A nurse can also </a:t>
            </a:r>
            <a:r>
              <a:rPr lang="en-US" sz="1100" dirty="0" smtClean="0"/>
              <a:t>work as </a:t>
            </a:r>
            <a:r>
              <a:rPr lang="en-US" sz="1100" dirty="0"/>
              <a:t>an </a:t>
            </a:r>
            <a:r>
              <a:rPr lang="en-US" sz="1100" dirty="0" smtClean="0"/>
              <a:t>entrepreneur. </a:t>
            </a:r>
            <a:r>
              <a:rPr lang="en-US" sz="1100" dirty="0"/>
              <a:t>He or she is prepared for lifelong learning and </a:t>
            </a:r>
            <a:r>
              <a:rPr lang="en-US" sz="1100" dirty="0" smtClean="0"/>
              <a:t>has </a:t>
            </a:r>
            <a:r>
              <a:rPr lang="en-GB" sz="1100" dirty="0" smtClean="0"/>
              <a:t>the </a:t>
            </a:r>
            <a:r>
              <a:rPr lang="en-GB" sz="1100" dirty="0"/>
              <a:t>ability to communicate both verbally and </a:t>
            </a:r>
            <a:r>
              <a:rPr lang="en-GB" sz="1100" dirty="0" smtClean="0"/>
              <a:t>in </a:t>
            </a:r>
            <a:r>
              <a:rPr lang="en-GB" sz="1100" dirty="0"/>
              <a:t>writing </a:t>
            </a:r>
            <a:r>
              <a:rPr lang="en-GB" sz="1100" dirty="0" smtClean="0"/>
              <a:t>with </a:t>
            </a:r>
            <a:r>
              <a:rPr lang="en-GB" sz="1100" dirty="0"/>
              <a:t>different </a:t>
            </a:r>
            <a:r>
              <a:rPr lang="en-GB" sz="1100" dirty="0" smtClean="0"/>
              <a:t>social and health care settings. </a:t>
            </a:r>
            <a:endParaRPr lang="en-US" sz="1100" dirty="0"/>
          </a:p>
        </p:txBody>
      </p:sp>
      <p:sp>
        <p:nvSpPr>
          <p:cNvPr id="87" name="Tekstiruutu 86"/>
          <p:cNvSpPr txBox="1"/>
          <p:nvPr/>
        </p:nvSpPr>
        <p:spPr>
          <a:xfrm>
            <a:off x="703588" y="25215"/>
            <a:ext cx="5734189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 anchor="ctr">
            <a:spAutoFit/>
          </a:bodyPr>
          <a:lstStyle/>
          <a:p>
            <a:r>
              <a:rPr lang="fi-FI" sz="1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BACHELOR’S DEGREE PROGRAMME IN NURSING 210 </a:t>
            </a:r>
            <a:r>
              <a:rPr lang="fi-FI" sz="1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ECTS, </a:t>
            </a:r>
            <a:r>
              <a:rPr lang="fi-FI" sz="14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Registered</a:t>
            </a:r>
            <a:r>
              <a:rPr lang="fi-FI" sz="1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400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Nurse</a:t>
            </a:r>
            <a:endParaRPr lang="fi-FI" sz="1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5" name="Tekstiruutu 10"/>
          <p:cNvSpPr txBox="1"/>
          <p:nvPr/>
        </p:nvSpPr>
        <p:spPr>
          <a:xfrm>
            <a:off x="1985726" y="7758468"/>
            <a:ext cx="39615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Basics of </a:t>
            </a:r>
            <a:r>
              <a:rPr lang="fi-FI" sz="1200" b="1" dirty="0" err="1">
                <a:latin typeface="Tahoma" pitchFamily="34" charset="0"/>
                <a:ea typeface="Tahoma" pitchFamily="34" charset="0"/>
                <a:cs typeface="Tahoma" pitchFamily="34" charset="0"/>
              </a:rPr>
              <a:t>Nursing</a:t>
            </a:r>
            <a:r>
              <a:rPr lang="fi-FI" sz="1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1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Knowledge</a:t>
            </a:r>
            <a:endParaRPr lang="fi-FI" sz="1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8" name="Tekstiruutu 10"/>
          <p:cNvSpPr txBox="1"/>
          <p:nvPr/>
        </p:nvSpPr>
        <p:spPr>
          <a:xfrm>
            <a:off x="1843948" y="5888272"/>
            <a:ext cx="41448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Strengthening </a:t>
            </a:r>
            <a:r>
              <a:rPr lang="en-GB" sz="1200" b="1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Nursing </a:t>
            </a:r>
            <a:r>
              <a:rPr lang="en-GB" sz="12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Knowledge</a:t>
            </a:r>
            <a:endParaRPr lang="fi-FI" sz="1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9" name="Tekstiruutu 10"/>
          <p:cNvSpPr txBox="1"/>
          <p:nvPr/>
        </p:nvSpPr>
        <p:spPr>
          <a:xfrm>
            <a:off x="1857886" y="4115120"/>
            <a:ext cx="39972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Deepening </a:t>
            </a:r>
            <a:r>
              <a:rPr lang="en-GB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Nursing </a:t>
            </a:r>
            <a:r>
              <a:rPr lang="en-GB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Knowledge </a:t>
            </a:r>
            <a:endParaRPr lang="fi-FI" sz="1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0" name="Tekstiruutu 35"/>
          <p:cNvSpPr txBox="1"/>
          <p:nvPr/>
        </p:nvSpPr>
        <p:spPr>
          <a:xfrm>
            <a:off x="1829583" y="4357887"/>
            <a:ext cx="4294458" cy="542211"/>
          </a:xfrm>
          <a:prstGeom prst="roundRect">
            <a:avLst>
              <a:gd name="adj" fmla="val 11952"/>
            </a:avLst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sv-SE" sz="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Svenska och multiprofessionellt samarbete i social och </a:t>
            </a:r>
            <a:r>
              <a:rPr lang="sv-SE" sz="9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hälsovård, </a:t>
            </a:r>
            <a:r>
              <a:rPr lang="sv-SE" sz="9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Bachelor’s</a:t>
            </a:r>
            <a:r>
              <a:rPr lang="sv-SE" sz="9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9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Thesis,</a:t>
            </a:r>
            <a:r>
              <a:rPr lang="en-GB" sz="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9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Gerontological</a:t>
            </a:r>
            <a:r>
              <a:rPr lang="en-GB" sz="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nursing and home </a:t>
            </a:r>
            <a:r>
              <a:rPr lang="en-GB" sz="9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care services, Internship: </a:t>
            </a:r>
            <a:r>
              <a:rPr lang="en-GB" sz="9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Gerontological</a:t>
            </a:r>
            <a:r>
              <a:rPr lang="en-GB" sz="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nursing and home </a:t>
            </a:r>
            <a:r>
              <a:rPr lang="en-GB" sz="9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care services practice.</a:t>
            </a:r>
            <a:endParaRPr lang="en-US" sz="9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650912" y="1864957"/>
            <a:ext cx="452115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Nurse programme/curriculum/studies 2018</a:t>
            </a:r>
            <a:endParaRPr lang="fi-FI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811688" y="2181287"/>
            <a:ext cx="4366460" cy="954847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Optional</a:t>
            </a:r>
            <a:r>
              <a:rPr lang="fi-FI" sz="9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studies</a:t>
            </a:r>
            <a:r>
              <a:rPr lang="fi-FI" sz="9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fi-FI" sz="9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Alternative</a:t>
            </a:r>
            <a:r>
              <a:rPr lang="fi-FI" sz="9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professional</a:t>
            </a:r>
            <a:r>
              <a:rPr lang="fi-FI" sz="9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studies</a:t>
            </a:r>
            <a:r>
              <a:rPr lang="fi-FI" sz="9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according</a:t>
            </a:r>
            <a:r>
              <a:rPr lang="fi-FI" sz="9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to </a:t>
            </a:r>
            <a:r>
              <a:rPr lang="fi-FI" sz="9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student’s</a:t>
            </a:r>
            <a:r>
              <a:rPr lang="fi-FI" sz="9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choice</a:t>
            </a:r>
            <a:r>
              <a:rPr lang="fi-FI" sz="9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fi-FI" sz="9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Mental</a:t>
            </a:r>
            <a:r>
              <a:rPr lang="fi-FI" sz="9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health</a:t>
            </a:r>
            <a:r>
              <a:rPr lang="fi-FI" sz="9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fi-FI" sz="9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substance</a:t>
            </a:r>
            <a:r>
              <a:rPr lang="fi-FI" sz="9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abuse</a:t>
            </a:r>
            <a:r>
              <a:rPr lang="fi-FI" sz="9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fi-FI" sz="9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Internal</a:t>
            </a:r>
            <a:r>
              <a:rPr lang="fi-FI" sz="9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medical</a:t>
            </a:r>
            <a:r>
              <a:rPr lang="fi-FI" sz="9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nursing</a:t>
            </a:r>
            <a:r>
              <a:rPr lang="fi-FI" sz="9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fi-FI" sz="9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Perioperative</a:t>
            </a:r>
            <a:r>
              <a:rPr lang="fi-FI" sz="9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nursing</a:t>
            </a:r>
            <a:r>
              <a:rPr lang="fi-FI" sz="9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fi-FI" sz="9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Acute</a:t>
            </a:r>
            <a:r>
              <a:rPr lang="fi-FI" sz="9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fi-FI" sz="9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intensive</a:t>
            </a:r>
            <a:r>
              <a:rPr lang="fi-FI" sz="9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care</a:t>
            </a:r>
            <a:r>
              <a:rPr lang="fi-FI" sz="9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nursing</a:t>
            </a:r>
            <a:r>
              <a:rPr lang="fi-FI" sz="9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fi-FI" sz="9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Theory</a:t>
            </a:r>
            <a:r>
              <a:rPr lang="fi-FI" sz="9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</a:t>
            </a:r>
            <a:r>
              <a:rPr lang="fi-FI" sz="9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clinical</a:t>
            </a:r>
            <a:r>
              <a:rPr lang="fi-FI" sz="9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9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practice</a:t>
            </a:r>
            <a:r>
              <a:rPr lang="fi-FI" sz="9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 </a:t>
            </a:r>
            <a:endParaRPr lang="fi-FI" sz="9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690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1198</TotalTime>
  <Words>361</Words>
  <Application>Microsoft Office PowerPoint</Application>
  <PresentationFormat>Näytössä katseltava diaesitys (4:3)</PresentationFormat>
  <Paragraphs>28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Office-teema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Minna Husso</dc:creator>
  <cp:lastModifiedBy>Marja Kopeli</cp:lastModifiedBy>
  <cp:revision>82</cp:revision>
  <dcterms:created xsi:type="dcterms:W3CDTF">2013-02-06T10:25:53Z</dcterms:created>
  <dcterms:modified xsi:type="dcterms:W3CDTF">2017-12-01T07:20:43Z</dcterms:modified>
</cp:coreProperties>
</file>