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87" autoAdjust="0"/>
  </p:normalViewPr>
  <p:slideViewPr>
    <p:cSldViewPr>
      <p:cViewPr varScale="1">
        <p:scale>
          <a:sx n="39" d="100"/>
          <a:sy n="39" d="100"/>
        </p:scale>
        <p:origin x="1720" y="3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2881" tIns="41441" rIns="82881" bIns="41441"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610884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4950" y="519961"/>
            <a:ext cx="442301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 smtClean="0"/>
              <a:t>Ensi</a:t>
            </a:r>
            <a:r>
              <a:rPr spc="-114" dirty="0" err="1" smtClean="0"/>
              <a:t>hoitaja</a:t>
            </a:r>
            <a:r>
              <a:rPr lang="fi-FI" spc="-114" dirty="0" smtClean="0"/>
              <a:t> (AMK),</a:t>
            </a:r>
            <a:r>
              <a:rPr spc="-95" dirty="0" smtClean="0"/>
              <a:t> </a:t>
            </a:r>
            <a:r>
              <a:rPr b="0" spc="-35" dirty="0" smtClean="0">
                <a:latin typeface="NewJuneBook"/>
                <a:cs typeface="NewJuneBook"/>
              </a:rPr>
              <a:t>2</a:t>
            </a:r>
            <a:r>
              <a:rPr lang="fi-FI" b="0" spc="-35" dirty="0" smtClean="0">
                <a:latin typeface="NewJuneBook"/>
                <a:cs typeface="NewJuneBook"/>
              </a:rPr>
              <a:t>4</a:t>
            </a:r>
            <a:r>
              <a:rPr b="0" spc="-35" dirty="0" smtClean="0">
                <a:latin typeface="NewJuneBook"/>
                <a:cs typeface="NewJuneBook"/>
              </a:rPr>
              <a:t>0</a:t>
            </a:r>
            <a:r>
              <a:rPr b="0" spc="-10" dirty="0" smtClean="0">
                <a:latin typeface="NewJuneBook"/>
                <a:cs typeface="NewJuneBook"/>
              </a:rPr>
              <a:t> </a:t>
            </a:r>
            <a:r>
              <a:rPr lang="fi-FI" b="0" spc="-10" smtClean="0">
                <a:latin typeface="NewJuneBook"/>
                <a:cs typeface="NewJuneBook"/>
              </a:rPr>
              <a:t>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6" y="8915781"/>
            <a:ext cx="1050353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Ammattikuvan luominen </a:t>
            </a:r>
          </a:p>
          <a:p>
            <a:pPr algn="just">
              <a:lnSpc>
                <a:spcPct val="10670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605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b="1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Ammatti-osaamisen </a:t>
            </a:r>
            <a:r>
              <a:rPr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b="1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7" y="6926309"/>
            <a:ext cx="1210711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Ammatti-osaamisen</a:t>
            </a:r>
            <a:r>
              <a:rPr lang="fi-FI" sz="1150" b="1" spc="-25" dirty="0" smtClean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endParaRPr sz="11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b="1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35133" y="1066801"/>
            <a:ext cx="6904000" cy="1851132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Koulutuksessa hankit vahvan akuutti- ja </a:t>
            </a:r>
            <a:r>
              <a:rPr lang="fi-FI" sz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ensihoitotyön asiantuntijuuden </a:t>
            </a:r>
            <a:r>
              <a:rPr lang="fi-FI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saat kaksi tutkintoa: sairaanhoitaja (AMK) ja ensihoitaja (AMK). </a:t>
            </a:r>
            <a:r>
              <a:rPr lang="fi-FI" sz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Ensihoitajana ja sairaanhoitajana työskentelet </a:t>
            </a:r>
            <a:r>
              <a:rPr lang="fi-FI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erilaisissa terveysalan työyksiköissä sekä ensihoitopalvelussa. 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Osaat 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ratkaista 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ensi- ja hoitotyön 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ongelmia, tehdä päätöksiä muuttuvissa ja ennakoimattomissa tilanteissa ja vastata</a:t>
            </a:r>
          </a:p>
          <a:p>
            <a:pPr algn="ctr"/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ensi- ja hoitotyön 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ammatillisista tehtävistä perustaen 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toimintasi 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parhaaseen mahdolliseen näyttöön.</a:t>
            </a:r>
          </a:p>
          <a:p>
            <a:pPr algn="ctr"/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Sinulla 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valmius jatkuvaan oppimiseen ja kykenet arvioimaan ja kehittämään osaamistasi. Kykenet myös johtamaan ammatillista toimintaa tai 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hankkeita ja sinulla 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perusvalmiudet toimia alan yrittäjänä. </a:t>
            </a:r>
          </a:p>
          <a:p>
            <a:pPr algn="ctr"/>
            <a:endParaRPr lang="fi-FI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69763" y="3075093"/>
            <a:ext cx="3738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Hoitotason ensihoitotyön soveltaminen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91145" y="3359905"/>
            <a:ext cx="4626019" cy="9989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Sovellat osaamistasi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hoitotason ensihoitotyössä ja johtamisessa teoria- ja simulaatio-opinnoissa ja harjoitteluissa. Suoritat ensihoitotyön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 arvioinnin tekemällä valtakunnallisen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kirjallisen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loppukokeen sekä antamalla näytön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ensihoitotyön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osaamisestasi simuloiduissa potilastilanteissa. Teet opinnäytetyötäsi ja se  valmistuu. 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90800" y="4809700"/>
            <a:ext cx="3939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Ensi-, akuutti- ja tehohoitotyön asian-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tuntijuuden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kehittäminen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63874" y="5693877"/>
            <a:ext cx="4664247" cy="575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Syvennät osaamistasi teoria- ja simulaatio-opinnoissa ja kehität ensi- ja hoitotyön asiantuntijuutta aloittamalla opinnäytetyöprosessin ja suorittamalla ensi-, akuutti- ja tehohoitotyön harjoittelut. Annat näytön sairaanhoitajan ja perustason ensihoitotyön osaamisestasi.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90800" y="5215492"/>
            <a:ext cx="3337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Ensi- ja hoitotyön osaamisen syventäminen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517232" y="671201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79374" y="6720223"/>
            <a:ext cx="3432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osaamisen laajentaminen</a:t>
            </a:r>
          </a:p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perustason ensihoitotyö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90800" y="7467599"/>
            <a:ext cx="4620475" cy="564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Vahvistat ja laajennat osaamistasi lääkehoidossa sekä hoitotyössä kirurgisen potilaan, lasten, nuorten ja perheiden sekä mielenterveys- ja päihdehoitotyön näkökulmasta ja perustason ensihoitotyössä  teoria- ja simulaatio-opinnoissa sekä harjoitteluissa. Saat valmiuksia kansainvälisyyteen kieliopinnoissa.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63874" y="7162867"/>
            <a:ext cx="37416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osaamisen vahvistaminen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3722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Ensi- ja hoitotyön osaamisen perusteet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02103" y="9256770"/>
            <a:ext cx="4626019" cy="6825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Kehität opiskelutaitojasi ja perehdyt ensihoitotyöhön ja hoitotyöhön erityisesti gerontologisen potilaan ja sisätauteja sairastavien näkökulmasta, lääkehoitoon, anatomiaan, fysiologiaan ja diagnostisiin tutkimuksiin teoria- ja simulaatio-opinnoissa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sekä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harjoitteluissa.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63874" y="8832049"/>
            <a:ext cx="366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Ensi- ja hoitotyön tietoperusta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AB0DEBB5FEC4BE40979D561416E2DA3C" ma:contentTypeVersion="0" ma:contentTypeDescription="Luo uusi asiakirja." ma:contentTypeScope="" ma:versionID="c2df92ba5984e947ab02e75e84525a7e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f224149f97a17adb80720ec1d1552c48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SAVONIA-618487683-82</_dlc_DocId>
    <_dlc_DocIdUrl xmlns="03ca75a4-7525-4fd0-b461-2a607204cfe9">
      <Url>https://santra.savonia.fi/tiimit/hyvin/sairaanhoitajatensihoitajat/_layouts/DocIdRedir.aspx?ID=SAVONIA-618487683-82</Url>
      <Description>SAVONIA-618487683-82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BC1EC32-9D9C-4C3B-8B01-2F6BF98C65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B80953-1222-4574-A9E5-FB0E2B1D46B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3ca75a4-7525-4fd0-b461-2a607204cfe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422</Words>
  <Application>Microsoft Office PowerPoint</Application>
  <PresentationFormat>Mukautettu</PresentationFormat>
  <Paragraphs>40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Ensihoitaja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Päivi Smahl</dc:creator>
  <cp:lastModifiedBy>Marja Kopeli</cp:lastModifiedBy>
  <cp:revision>22</cp:revision>
  <cp:lastPrinted>2017-10-24T07:29:08Z</cp:lastPrinted>
  <dcterms:created xsi:type="dcterms:W3CDTF">2017-09-21T11:55:52Z</dcterms:created>
  <dcterms:modified xsi:type="dcterms:W3CDTF">2017-11-28T11:54:03Z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0x0101007C99A6B7AEA5684BA478728D451E0C6F00AB0DEBB5FEC4BE40979D561416E2DA3C</vt:lpwstr>
  </property>
  <property fmtid="{D5CDD505-2E9C-101B-9397-08002B2CF9AE}" pid="5" name="_dlc_DocIdItemGuid">
    <vt:lpwstr>e6db14b8-a334-47df-a2c3-7d30e9790bea</vt:lpwstr>
  </property>
  <property fmtid="{D5CDD505-2E9C-101B-9397-08002B2CF9AE}" pid="6" name="Asiasanat">
    <vt:lpwstr/>
  </property>
</Properties>
</file>