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BCE"/>
    <a:srgbClr val="EE3D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3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300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907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757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156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901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056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279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017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51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303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171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95725-C6AD-432F-8F0B-B72571C7B1E6}" type="datetimeFigureOut">
              <a:rPr lang="en-US" smtClean="0"/>
              <a:t>9/19/2019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123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/>
          <p:cNvSpPr/>
          <p:nvPr/>
        </p:nvSpPr>
        <p:spPr>
          <a:xfrm>
            <a:off x="4845111" y="2155182"/>
            <a:ext cx="2396614" cy="3647561"/>
          </a:xfrm>
          <a:prstGeom prst="rect">
            <a:avLst/>
          </a:prstGeom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548394" y="1344706"/>
            <a:ext cx="2396614" cy="729615"/>
          </a:xfrm>
          <a:prstGeom prst="rect">
            <a:avLst/>
          </a:prstGeom>
          <a:solidFill>
            <a:srgbClr val="EE3D8A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173592" y="1344707"/>
            <a:ext cx="2396614" cy="729615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845111" y="1348655"/>
            <a:ext cx="2396614" cy="729615"/>
          </a:xfrm>
          <a:prstGeom prst="rect">
            <a:avLst/>
          </a:prstGeom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bject 3"/>
          <p:cNvSpPr txBox="1"/>
          <p:nvPr/>
        </p:nvSpPr>
        <p:spPr>
          <a:xfrm>
            <a:off x="4994933" y="2830336"/>
            <a:ext cx="2096770" cy="2405787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 marL="396240" marR="388620" algn="ctr">
              <a:lnSpc>
                <a:spcPct val="100000"/>
              </a:lnSpc>
            </a:pPr>
            <a:endParaRPr lang="fi-FI" sz="1200" b="1" spc="-50" dirty="0" smtClean="0">
              <a:solidFill>
                <a:srgbClr val="231F20"/>
              </a:solidFill>
              <a:latin typeface="Myriad Pro"/>
              <a:cs typeface="Myriad Pro"/>
            </a:endParaRPr>
          </a:p>
          <a:p>
            <a:pPr marL="396240" marR="388620" algn="ctr">
              <a:lnSpc>
                <a:spcPct val="100000"/>
              </a:lnSpc>
            </a:pPr>
            <a:r>
              <a:rPr lang="fi-FI" sz="1200" b="1" spc="-50" dirty="0" err="1" smtClean="0">
                <a:solidFill>
                  <a:srgbClr val="231F20"/>
                </a:solidFill>
                <a:latin typeface="Myriad Pro"/>
                <a:cs typeface="Myriad Pro"/>
              </a:rPr>
              <a:t>Thesis</a:t>
            </a:r>
            <a:r>
              <a:rPr lang="fi-FI" sz="1200" b="1" spc="-50" dirty="0" smtClean="0">
                <a:solidFill>
                  <a:srgbClr val="231F20"/>
                </a:solidFill>
                <a:latin typeface="Myriad Pro"/>
                <a:cs typeface="Myriad Pro"/>
              </a:rPr>
              <a:t> </a:t>
            </a:r>
            <a:r>
              <a:rPr lang="fi-FI" sz="1200" b="1" spc="-50" dirty="0" err="1" smtClean="0">
                <a:solidFill>
                  <a:srgbClr val="231F20"/>
                </a:solidFill>
                <a:latin typeface="Myriad Pro"/>
                <a:cs typeface="Myriad Pro"/>
              </a:rPr>
              <a:t>which</a:t>
            </a:r>
            <a:r>
              <a:rPr lang="fi-FI" sz="1200" b="1" spc="-50" dirty="0" smtClean="0">
                <a:solidFill>
                  <a:srgbClr val="231F20"/>
                </a:solidFill>
                <a:latin typeface="Myriad Pro"/>
                <a:cs typeface="Myriad Pro"/>
              </a:rPr>
              <a:t> </a:t>
            </a:r>
            <a:r>
              <a:rPr lang="fi-FI" sz="1200" b="1" spc="-50" dirty="0" err="1" smtClean="0">
                <a:solidFill>
                  <a:srgbClr val="231F20"/>
                </a:solidFill>
                <a:latin typeface="Myriad Pro"/>
                <a:cs typeface="Myriad Pro"/>
              </a:rPr>
              <a:t>develops</a:t>
            </a:r>
            <a:r>
              <a:rPr lang="fi-FI" sz="1200" b="1" spc="-50" dirty="0" smtClean="0">
                <a:solidFill>
                  <a:srgbClr val="231F20"/>
                </a:solidFill>
                <a:latin typeface="Myriad Pro"/>
                <a:cs typeface="Myriad Pro"/>
              </a:rPr>
              <a:t> </a:t>
            </a:r>
            <a:r>
              <a:rPr lang="fi-FI" sz="1200" b="1" spc="-50" dirty="0" err="1" smtClean="0">
                <a:solidFill>
                  <a:srgbClr val="231F20"/>
                </a:solidFill>
                <a:latin typeface="Myriad Pro"/>
                <a:cs typeface="Myriad Pro"/>
              </a:rPr>
              <a:t>working</a:t>
            </a:r>
            <a:r>
              <a:rPr lang="fi-FI" sz="1200" b="1" spc="-50" dirty="0" smtClean="0">
                <a:solidFill>
                  <a:srgbClr val="231F20"/>
                </a:solidFill>
                <a:latin typeface="Myriad Pro"/>
                <a:cs typeface="Myriad Pro"/>
              </a:rPr>
              <a:t> life</a:t>
            </a:r>
            <a:endParaRPr sz="1200" b="1" dirty="0">
              <a:latin typeface="Myriad Pro"/>
              <a:cs typeface="Myriad Pro"/>
            </a:endParaRPr>
          </a:p>
          <a:p>
            <a:pPr>
              <a:lnSpc>
                <a:spcPct val="100000"/>
              </a:lnSpc>
              <a:spcBef>
                <a:spcPts val="27"/>
              </a:spcBef>
            </a:pPr>
            <a:endParaRPr sz="950" dirty="0">
              <a:latin typeface="Times New Roman"/>
              <a:cs typeface="Times New Roman"/>
            </a:endParaRPr>
          </a:p>
          <a:p>
            <a:pPr marL="193040" marR="186055" algn="ctr">
              <a:lnSpc>
                <a:spcPct val="100000"/>
              </a:lnSpc>
            </a:pP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Both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common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studies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and </a:t>
            </a: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courses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from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</a:p>
          <a:p>
            <a:pPr marL="193040" marR="186055" algn="ctr">
              <a:lnSpc>
                <a:spcPct val="100000"/>
              </a:lnSpc>
            </a:pP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own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practice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field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</a:p>
          <a:p>
            <a:pPr marL="193040" marR="186055" algn="ctr">
              <a:lnSpc>
                <a:spcPct val="100000"/>
              </a:lnSpc>
            </a:pP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support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thesis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process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</a:p>
          <a:p>
            <a:pPr marL="193040" marR="186055" algn="ctr">
              <a:lnSpc>
                <a:spcPct val="100000"/>
              </a:lnSpc>
            </a:pP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and </a:t>
            </a: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the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thesis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work</a:t>
            </a:r>
            <a:endParaRPr sz="1100" dirty="0">
              <a:latin typeface="NewJuneSemibold"/>
              <a:cs typeface="NewJuneSemibold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00" dirty="0">
              <a:latin typeface="Times New Roman"/>
              <a:cs typeface="Times New Roman"/>
            </a:endParaRPr>
          </a:p>
          <a:p>
            <a:pPr marL="107950" marR="100330" indent="-635" algn="ctr">
              <a:lnSpc>
                <a:spcPct val="100000"/>
              </a:lnSpc>
            </a:pPr>
            <a:r>
              <a:rPr lang="fi-FI" sz="1100" b="1" spc="-35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Methodological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studies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</a:p>
          <a:p>
            <a:pPr marL="107950" marR="100330" indent="-635" algn="ctr">
              <a:lnSpc>
                <a:spcPct val="100000"/>
              </a:lnSpc>
            </a:pPr>
            <a:r>
              <a:rPr lang="fi-FI" sz="1100" b="1" spc="-35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are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included</a:t>
            </a:r>
            <a:endParaRPr lang="fi-FI" sz="1100" b="1" spc="-35" dirty="0" smtClean="0">
              <a:solidFill>
                <a:srgbClr val="231F20"/>
              </a:solidFill>
              <a:latin typeface="NewJuneSemibold"/>
              <a:cs typeface="NewJuneSemibold"/>
            </a:endParaRPr>
          </a:p>
          <a:p>
            <a:pPr marL="107950" marR="100330" indent="-635" algn="ctr">
              <a:lnSpc>
                <a:spcPct val="100000"/>
              </a:lnSpc>
            </a:pP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8" name="object 4"/>
          <p:cNvSpPr txBox="1">
            <a:spLocks/>
          </p:cNvSpPr>
          <p:nvPr/>
        </p:nvSpPr>
        <p:spPr>
          <a:xfrm>
            <a:off x="723173" y="253837"/>
            <a:ext cx="10640291" cy="861774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en-US" sz="28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Master’s Degree </a:t>
            </a:r>
            <a:r>
              <a:rPr lang="en-US" sz="2800" b="1" spc="-22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Programme</a:t>
            </a:r>
            <a:r>
              <a:rPr lang="en-US" sz="28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Social Services, 90 ECTS</a:t>
            </a:r>
          </a:p>
          <a:p>
            <a:pPr marL="12700">
              <a:lnSpc>
                <a:spcPct val="100000"/>
              </a:lnSpc>
            </a:pPr>
            <a:r>
              <a:rPr lang="en-US" sz="28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Master of Social Services</a:t>
            </a:r>
            <a:endParaRPr lang="en-US" sz="28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object 30"/>
          <p:cNvSpPr/>
          <p:nvPr/>
        </p:nvSpPr>
        <p:spPr>
          <a:xfrm>
            <a:off x="2121531" y="6213227"/>
            <a:ext cx="7830820" cy="532130"/>
          </a:xfrm>
          <a:custGeom>
            <a:avLst/>
            <a:gdLst/>
            <a:ahLst/>
            <a:cxnLst/>
            <a:rect l="l" t="t" r="r" b="b"/>
            <a:pathLst>
              <a:path w="7830820" h="532129">
                <a:moveTo>
                  <a:pt x="0" y="0"/>
                </a:moveTo>
                <a:lnTo>
                  <a:pt x="0" y="531710"/>
                </a:lnTo>
                <a:lnTo>
                  <a:pt x="7830680" y="531710"/>
                </a:lnTo>
                <a:lnTo>
                  <a:pt x="78306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BCE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31"/>
          <p:cNvSpPr txBox="1"/>
          <p:nvPr/>
        </p:nvSpPr>
        <p:spPr>
          <a:xfrm>
            <a:off x="4994933" y="6378989"/>
            <a:ext cx="2886622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b="1" spc="-15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Working</a:t>
            </a:r>
            <a:r>
              <a:rPr lang="fi-FI" b="1" spc="-15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life </a:t>
            </a:r>
            <a:r>
              <a:rPr lang="fi-FI" b="1" spc="-15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experience</a:t>
            </a:r>
            <a:endParaRPr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object 32"/>
          <p:cNvSpPr/>
          <p:nvPr/>
        </p:nvSpPr>
        <p:spPr>
          <a:xfrm>
            <a:off x="8585687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35"/>
          <p:cNvSpPr/>
          <p:nvPr/>
        </p:nvSpPr>
        <p:spPr>
          <a:xfrm>
            <a:off x="5862499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1" y="180505"/>
                </a:moveTo>
                <a:lnTo>
                  <a:pt x="91439" y="180505"/>
                </a:lnTo>
                <a:lnTo>
                  <a:pt x="91274" y="349491"/>
                </a:lnTo>
                <a:lnTo>
                  <a:pt x="271271" y="349491"/>
                </a:lnTo>
                <a:lnTo>
                  <a:pt x="271271" y="180505"/>
                </a:lnTo>
                <a:close/>
              </a:path>
              <a:path w="361950" h="349885">
                <a:moveTo>
                  <a:pt x="180720" y="0"/>
                </a:moveTo>
                <a:lnTo>
                  <a:pt x="0" y="180505"/>
                </a:lnTo>
                <a:lnTo>
                  <a:pt x="361441" y="180505"/>
                </a:lnTo>
                <a:lnTo>
                  <a:pt x="180720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36"/>
          <p:cNvSpPr/>
          <p:nvPr/>
        </p:nvSpPr>
        <p:spPr>
          <a:xfrm>
            <a:off x="3152010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37"/>
          <p:cNvSpPr/>
          <p:nvPr/>
        </p:nvSpPr>
        <p:spPr>
          <a:xfrm>
            <a:off x="7549918" y="2150332"/>
            <a:ext cx="2384425" cy="3652520"/>
          </a:xfrm>
          <a:custGeom>
            <a:avLst/>
            <a:gdLst/>
            <a:ahLst/>
            <a:cxnLst/>
            <a:rect l="l" t="t" r="r" b="b"/>
            <a:pathLst>
              <a:path w="2384425" h="3652520">
                <a:moveTo>
                  <a:pt x="0" y="3652126"/>
                </a:moveTo>
                <a:lnTo>
                  <a:pt x="2384297" y="3652126"/>
                </a:lnTo>
                <a:lnTo>
                  <a:pt x="2384297" y="0"/>
                </a:lnTo>
                <a:lnTo>
                  <a:pt x="0" y="0"/>
                </a:lnTo>
                <a:lnTo>
                  <a:pt x="0" y="3652126"/>
                </a:lnTo>
                <a:close/>
              </a:path>
            </a:pathLst>
          </a:custGeom>
          <a:solidFill>
            <a:srgbClr val="EE3D8A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46"/>
          <p:cNvSpPr txBox="1"/>
          <p:nvPr/>
        </p:nvSpPr>
        <p:spPr>
          <a:xfrm>
            <a:off x="7548394" y="3988901"/>
            <a:ext cx="2385949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2740" marR="342900" algn="ctr">
              <a:lnSpc>
                <a:spcPct val="100000"/>
              </a:lnSpc>
              <a:spcBef>
                <a:spcPts val="560"/>
              </a:spcBef>
            </a:pPr>
            <a:r>
              <a:rPr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Digitalised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W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orking</a:t>
            </a:r>
            <a:r>
              <a:rPr sz="1100" b="1" spc="-2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 smtClean="0">
                <a:solidFill>
                  <a:srgbClr val="FFFFFF"/>
                </a:solidFill>
                <a:latin typeface="NewJuneSemibold"/>
                <a:cs typeface="NewJuneSemibold"/>
              </a:rPr>
              <a:t>E</a:t>
            </a:r>
            <a:r>
              <a:rPr sz="1100" b="1" spc="-60" dirty="0" smtClean="0">
                <a:solidFill>
                  <a:srgbClr val="FFFFFF"/>
                </a:solidFill>
                <a:latin typeface="NewJuneSemibold"/>
                <a:cs typeface="NewJuneSemibold"/>
              </a:rPr>
              <a:t>n</a:t>
            </a:r>
            <a:r>
              <a:rPr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vironment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24" name="object 47"/>
          <p:cNvSpPr/>
          <p:nvPr/>
        </p:nvSpPr>
        <p:spPr>
          <a:xfrm>
            <a:off x="2185781" y="2150332"/>
            <a:ext cx="2384425" cy="3652520"/>
          </a:xfrm>
          <a:custGeom>
            <a:avLst/>
            <a:gdLst/>
            <a:ahLst/>
            <a:cxnLst/>
            <a:rect l="l" t="t" r="r" b="b"/>
            <a:pathLst>
              <a:path w="2384425" h="3652520">
                <a:moveTo>
                  <a:pt x="0" y="3652126"/>
                </a:moveTo>
                <a:lnTo>
                  <a:pt x="2384298" y="3652126"/>
                </a:lnTo>
                <a:lnTo>
                  <a:pt x="2384298" y="0"/>
                </a:lnTo>
                <a:lnTo>
                  <a:pt x="0" y="0"/>
                </a:lnTo>
                <a:lnTo>
                  <a:pt x="0" y="3652126"/>
                </a:lnTo>
                <a:close/>
              </a:path>
            </a:pathLst>
          </a:cu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48"/>
          <p:cNvSpPr txBox="1"/>
          <p:nvPr/>
        </p:nvSpPr>
        <p:spPr>
          <a:xfrm>
            <a:off x="7625850" y="2758974"/>
            <a:ext cx="2140585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7150" algn="ctr">
              <a:lnSpc>
                <a:spcPct val="100000"/>
              </a:lnSpc>
              <a:spcBef>
                <a:spcPts val="890"/>
              </a:spcBef>
            </a:pPr>
            <a:r>
              <a:rPr lang="fi-FI" sz="1100" b="1" spc="-6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Expertise</a:t>
            </a:r>
            <a:r>
              <a:rPr lang="fi-FI" sz="110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and </a:t>
            </a:r>
            <a:r>
              <a:rPr lang="fi-FI" sz="1100" b="1" spc="-6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supervisory</a:t>
            </a:r>
            <a:r>
              <a:rPr lang="fi-FI" sz="110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6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work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27" name="object 52"/>
          <p:cNvSpPr txBox="1"/>
          <p:nvPr/>
        </p:nvSpPr>
        <p:spPr>
          <a:xfrm>
            <a:off x="2371757" y="2704055"/>
            <a:ext cx="2048458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Changes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in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Society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and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their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Effects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on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Social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Welfare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28" name="object 53"/>
          <p:cNvSpPr txBox="1"/>
          <p:nvPr/>
        </p:nvSpPr>
        <p:spPr>
          <a:xfrm>
            <a:off x="2344336" y="3236119"/>
            <a:ext cx="2021839" cy="50013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ts val="1300"/>
              </a:lnSpc>
            </a:pPr>
            <a:r>
              <a:rPr lang="fi-FI" sz="1100" b="1" spc="-6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The</a:t>
            </a:r>
            <a:r>
              <a:rPr lang="fi-FI" sz="110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6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Processes</a:t>
            </a:r>
            <a:r>
              <a:rPr lang="fi-FI" sz="110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of </a:t>
            </a:r>
          </a:p>
          <a:p>
            <a:pPr marL="12700" marR="5080" algn="ctr">
              <a:lnSpc>
                <a:spcPts val="1300"/>
              </a:lnSpc>
            </a:pPr>
            <a:r>
              <a:rPr lang="fi-FI" sz="1100" b="1" spc="-6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Challenging</a:t>
            </a:r>
            <a:r>
              <a:rPr lang="fi-FI" sz="110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Client </a:t>
            </a:r>
            <a:r>
              <a:rPr lang="fi-FI" sz="1100" b="1" spc="-6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Work</a:t>
            </a:r>
            <a:r>
              <a:rPr lang="fi-FI" sz="110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</a:p>
          <a:p>
            <a:pPr marL="12700" marR="5080" algn="ctr">
              <a:lnSpc>
                <a:spcPts val="1300"/>
              </a:lnSpc>
            </a:pPr>
            <a:r>
              <a:rPr lang="fi-FI" sz="110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and </a:t>
            </a:r>
            <a:r>
              <a:rPr lang="fi-FI" sz="1100" b="1" spc="-6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their</a:t>
            </a:r>
            <a:r>
              <a:rPr lang="fi-FI" sz="110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6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Development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082978" y="1400654"/>
            <a:ext cx="19079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lang="en-US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CTS</a:t>
            </a:r>
          </a:p>
          <a:p>
            <a:pPr algn="ctr"/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Thesis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58754" y="1363192"/>
            <a:ext cx="359300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fi-FI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  <a:r>
              <a:rPr lang="fi-FI" sz="1600" b="1" spc="-4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606425" marR="598805" algn="ctr">
              <a:lnSpc>
                <a:spcPts val="1600"/>
              </a:lnSpc>
            </a:pPr>
            <a:r>
              <a:rPr lang="fi-FI" sz="1600" b="1" spc="-4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Advanced </a:t>
            </a:r>
            <a:r>
              <a:rPr lang="fi-FI" sz="1600" b="1" spc="-4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professional</a:t>
            </a:r>
            <a:r>
              <a:rPr lang="fi-FI" sz="1600" b="1" spc="-4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600" b="1" spc="-4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studies</a:t>
            </a:r>
            <a:r>
              <a:rPr lang="fi-FI" sz="1600" b="1" spc="-4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(á 5 </a:t>
            </a:r>
            <a:r>
              <a:rPr lang="fi-FI" sz="1600" b="1" spc="-4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  <a:r>
              <a:rPr lang="fi-FI" sz="1600" b="1" spc="-4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fi-FI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600" dirty="0"/>
          </a:p>
        </p:txBody>
      </p:sp>
      <p:sp>
        <p:nvSpPr>
          <p:cNvPr id="37" name="TextBox 36"/>
          <p:cNvSpPr txBox="1"/>
          <p:nvPr/>
        </p:nvSpPr>
        <p:spPr>
          <a:xfrm>
            <a:off x="7531671" y="1396760"/>
            <a:ext cx="24206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algn="ctr"/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Joint studies (á 5 </a:t>
            </a:r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34"/>
          <p:cNvSpPr/>
          <p:nvPr/>
        </p:nvSpPr>
        <p:spPr>
          <a:xfrm>
            <a:off x="4495226" y="2631944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260316" y="270002"/>
                </a:moveTo>
                <a:lnTo>
                  <a:pt x="168986" y="270002"/>
                </a:lnTo>
                <a:lnTo>
                  <a:pt x="168986" y="361442"/>
                </a:lnTo>
                <a:lnTo>
                  <a:pt x="260316" y="270002"/>
                </a:lnTo>
                <a:close/>
              </a:path>
              <a:path w="349885" h="361950">
                <a:moveTo>
                  <a:pt x="168986" y="0"/>
                </a:moveTo>
                <a:lnTo>
                  <a:pt x="168986" y="90170"/>
                </a:lnTo>
                <a:lnTo>
                  <a:pt x="0" y="90170"/>
                </a:lnTo>
                <a:lnTo>
                  <a:pt x="0" y="270167"/>
                </a:lnTo>
                <a:lnTo>
                  <a:pt x="260316" y="270002"/>
                </a:lnTo>
                <a:lnTo>
                  <a:pt x="349491" y="180721"/>
                </a:lnTo>
                <a:lnTo>
                  <a:pt x="168986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33"/>
          <p:cNvSpPr/>
          <p:nvPr/>
        </p:nvSpPr>
        <p:spPr>
          <a:xfrm>
            <a:off x="7241725" y="2589027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180505" y="0"/>
                </a:moveTo>
                <a:lnTo>
                  <a:pt x="0" y="180721"/>
                </a:lnTo>
                <a:lnTo>
                  <a:pt x="180505" y="361442"/>
                </a:lnTo>
                <a:lnTo>
                  <a:pt x="180505" y="270002"/>
                </a:lnTo>
                <a:lnTo>
                  <a:pt x="349491" y="270002"/>
                </a:lnTo>
                <a:lnTo>
                  <a:pt x="349491" y="90170"/>
                </a:lnTo>
                <a:lnTo>
                  <a:pt x="180505" y="90170"/>
                </a:lnTo>
                <a:lnTo>
                  <a:pt x="180505" y="0"/>
                </a:lnTo>
                <a:close/>
              </a:path>
              <a:path w="349885" h="361950">
                <a:moveTo>
                  <a:pt x="349491" y="270002"/>
                </a:moveTo>
                <a:lnTo>
                  <a:pt x="180505" y="270002"/>
                </a:lnTo>
                <a:lnTo>
                  <a:pt x="349491" y="270167"/>
                </a:lnTo>
                <a:lnTo>
                  <a:pt x="349491" y="270002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2"/>
          <p:cNvSpPr txBox="1"/>
          <p:nvPr/>
        </p:nvSpPr>
        <p:spPr>
          <a:xfrm>
            <a:off x="7548394" y="2222925"/>
            <a:ext cx="2385949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100" b="1" spc="-110" dirty="0">
                <a:solidFill>
                  <a:schemeClr val="bg1"/>
                </a:solidFill>
                <a:latin typeface="NewJuneSemibold"/>
                <a:cs typeface="NewJuneSemibold"/>
              </a:rPr>
              <a:t>S</a:t>
            </a:r>
            <a:r>
              <a:rPr lang="fi-FI" sz="1100" b="1" spc="-110" dirty="0" smtClean="0">
                <a:solidFill>
                  <a:schemeClr val="bg1"/>
                </a:solidFill>
                <a:latin typeface="NewJuneSemibold"/>
                <a:cs typeface="NewJuneSemibold"/>
              </a:rPr>
              <a:t>trategic </a:t>
            </a:r>
            <a:r>
              <a:rPr lang="fi-FI" sz="1100" b="1" spc="-110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thinking</a:t>
            </a:r>
            <a:r>
              <a:rPr lang="fi-FI" sz="1100" b="1" spc="-110" dirty="0" smtClean="0">
                <a:solidFill>
                  <a:schemeClr val="bg1"/>
                </a:solidFill>
                <a:latin typeface="NewJuneSemibold"/>
                <a:cs typeface="NewJuneSemibold"/>
              </a:rPr>
              <a:t> and </a:t>
            </a:r>
            <a:r>
              <a:rPr lang="fi-FI" sz="1100" b="1" spc="-110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future</a:t>
            </a:r>
            <a:r>
              <a:rPr lang="fi-FI" sz="1100" b="1" spc="-110" dirty="0" smtClean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110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orientation</a:t>
            </a:r>
            <a:endParaRPr sz="110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4" name="object 42"/>
          <p:cNvSpPr txBox="1"/>
          <p:nvPr/>
        </p:nvSpPr>
        <p:spPr>
          <a:xfrm>
            <a:off x="7661648" y="2507557"/>
            <a:ext cx="2020554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100" b="1" spc="-4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Successful</a:t>
            </a:r>
            <a:r>
              <a:rPr lang="fi-FI" sz="1100" b="1" spc="-45" dirty="0" smtClean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organisation</a:t>
            </a:r>
            <a:endParaRPr sz="1100" b="1" spc="-4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5" name="object 42"/>
          <p:cNvSpPr txBox="1"/>
          <p:nvPr/>
        </p:nvSpPr>
        <p:spPr>
          <a:xfrm>
            <a:off x="7625850" y="3017187"/>
            <a:ext cx="2116052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Innovation </a:t>
            </a:r>
            <a:r>
              <a:rPr lang="fi-FI" sz="1100" b="1" spc="-3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knowledge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6" name="object 42"/>
          <p:cNvSpPr txBox="1"/>
          <p:nvPr/>
        </p:nvSpPr>
        <p:spPr>
          <a:xfrm>
            <a:off x="7949650" y="3725343"/>
            <a:ext cx="1792252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Project management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7" name="object 42"/>
          <p:cNvSpPr txBox="1"/>
          <p:nvPr/>
        </p:nvSpPr>
        <p:spPr>
          <a:xfrm>
            <a:off x="7557271" y="5491319"/>
            <a:ext cx="2368193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Service 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design (</a:t>
            </a:r>
            <a:r>
              <a:rPr lang="fi-FI" sz="1100" b="1" spc="-3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not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virtual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) 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8" name="object 52"/>
          <p:cNvSpPr txBox="1"/>
          <p:nvPr/>
        </p:nvSpPr>
        <p:spPr>
          <a:xfrm>
            <a:off x="2403926" y="4355307"/>
            <a:ext cx="1858117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Leadership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and Management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Development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in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Social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Services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Organisations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49" name="object 52"/>
          <p:cNvSpPr txBox="1"/>
          <p:nvPr/>
        </p:nvSpPr>
        <p:spPr>
          <a:xfrm>
            <a:off x="2371757" y="3856829"/>
            <a:ext cx="2075978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Participatory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Work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Cultures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and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Collective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Work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Methods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51" name="object 52"/>
          <p:cNvSpPr txBox="1"/>
          <p:nvPr/>
        </p:nvSpPr>
        <p:spPr>
          <a:xfrm>
            <a:off x="2414532" y="5198944"/>
            <a:ext cx="1858117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Economy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in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Social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and Health Care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50" name="object 52"/>
          <p:cNvSpPr txBox="1"/>
          <p:nvPr/>
        </p:nvSpPr>
        <p:spPr>
          <a:xfrm>
            <a:off x="2399277" y="2242772"/>
            <a:ext cx="2048458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100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Current</a:t>
            </a:r>
            <a:r>
              <a:rPr lang="fi-FI" sz="1100" dirty="0" smtClean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lang="fi-FI" sz="1100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Special</a:t>
            </a:r>
            <a:r>
              <a:rPr lang="fi-FI" sz="1100" dirty="0" smtClean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lang="fi-FI" sz="1100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Topics</a:t>
            </a:r>
            <a:r>
              <a:rPr lang="fi-FI" sz="1100" dirty="0" smtClean="0">
                <a:solidFill>
                  <a:schemeClr val="bg1"/>
                </a:solidFill>
                <a:latin typeface="NewJuneSemibold"/>
                <a:cs typeface="NewJuneSemibold"/>
              </a:rPr>
              <a:t> in Client </a:t>
            </a:r>
            <a:r>
              <a:rPr lang="fi-FI" sz="1100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Work</a:t>
            </a:r>
            <a:endParaRPr sz="110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52" name="object 42"/>
          <p:cNvSpPr txBox="1"/>
          <p:nvPr/>
        </p:nvSpPr>
        <p:spPr>
          <a:xfrm>
            <a:off x="7823548" y="5262664"/>
            <a:ext cx="1792252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Business in </a:t>
            </a:r>
            <a:r>
              <a:rPr lang="fi-FI" sz="1100" b="1" spc="-3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digital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health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34" name="object 42"/>
          <p:cNvSpPr txBox="1"/>
          <p:nvPr/>
        </p:nvSpPr>
        <p:spPr>
          <a:xfrm>
            <a:off x="7625850" y="3271815"/>
            <a:ext cx="2116052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100" b="1" spc="-3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Communication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 in </a:t>
            </a:r>
            <a:r>
              <a:rPr lang="fi-FI" sz="1100" b="1" spc="-3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working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 Life (</a:t>
            </a:r>
            <a:r>
              <a:rPr lang="fi-FI" sz="1100" b="1" spc="-3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not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virtual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course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)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39" name="object 42"/>
          <p:cNvSpPr txBox="1"/>
          <p:nvPr/>
        </p:nvSpPr>
        <p:spPr>
          <a:xfrm>
            <a:off x="7516630" y="4671019"/>
            <a:ext cx="2377070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100" b="1" spc="-3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Wellbeing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 at </a:t>
            </a:r>
            <a:r>
              <a:rPr lang="fi-FI" sz="1100" b="1" spc="-3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work</a:t>
            </a: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 (</a:t>
            </a:r>
            <a:r>
              <a:rPr lang="fi-FI" sz="1100" b="1" spc="-3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not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virtual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)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0" name="object 42"/>
          <p:cNvSpPr txBox="1"/>
          <p:nvPr/>
        </p:nvSpPr>
        <p:spPr>
          <a:xfrm>
            <a:off x="7566150" y="4957697"/>
            <a:ext cx="2116052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100" b="1" spc="-3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Entrepreneurship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coaching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7625850" y="4402979"/>
            <a:ext cx="2116052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100" b="1" spc="-3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Research-Based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Development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</p:spTree>
    <p:extLst>
      <p:ext uri="{BB962C8B-B14F-4D97-AF65-F5344CB8AC3E}">
        <p14:creationId xmlns:p14="http://schemas.microsoft.com/office/powerpoint/2010/main" val="3971648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BA1890420F71D4D9104F1329EB31F3B" ma:contentTypeVersion="0" ma:contentTypeDescription="Luo uusi asiakirja." ma:contentTypeScope="" ma:versionID="4385535c45c1ca9dec11643494f23cfb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5ae4898620f9817d4fa2f617f660cb7b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9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3ca75a4-7525-4fd0-b461-2a607204cfe9">SAVONIA-197993852-37</_dlc_DocId>
    <_dlc_DocIdUrl xmlns="03ca75a4-7525-4fd0-b461-2a607204cfe9">
      <Url>https://santra.savonia.fi/tiimit/yamkkehitysryhma/_layouts/DocIdRedir.aspx?ID=SAVONIA-197993852-37</Url>
      <Description>SAVONIA-197993852-37</Description>
    </_dlc_DocIdUrl>
  </documentManagement>
</p:properties>
</file>

<file path=customXml/itemProps1.xml><?xml version="1.0" encoding="utf-8"?>
<ds:datastoreItem xmlns:ds="http://schemas.openxmlformats.org/officeDocument/2006/customXml" ds:itemID="{21873273-48E3-407A-B015-288EBB90403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DBE4ED6-E81F-4BD4-B845-1AC2C302F2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D5926C7-F8D9-4724-9DC4-3091FA77F1AD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5CCF6BB8-336C-4D2B-B71A-18CC034E163B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terms/"/>
    <ds:schemaRef ds:uri="03ca75a4-7525-4fd0-b461-2a607204cfe9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591</TotalTime>
  <Words>157</Words>
  <Application>Microsoft Office PowerPoint</Application>
  <PresentationFormat>Laajakuva</PresentationFormat>
  <Paragraphs>39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Myriad Pro</vt:lpstr>
      <vt:lpstr>NewJuneSemibold</vt:lpstr>
      <vt:lpstr>Tahoma</vt:lpstr>
      <vt:lpstr>Times New Roman</vt:lpstr>
      <vt:lpstr>Office Theme</vt:lpstr>
      <vt:lpstr>PowerPoint-esitys</vt:lpstr>
    </vt:vector>
  </TitlesOfParts>
  <Company>Savonia Ammattikorkeakoulu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Sonja Kärkkäinen</dc:creator>
  <cp:lastModifiedBy>Marja Kopeli</cp:lastModifiedBy>
  <cp:revision>28</cp:revision>
  <dcterms:created xsi:type="dcterms:W3CDTF">2017-08-10T10:40:48Z</dcterms:created>
  <dcterms:modified xsi:type="dcterms:W3CDTF">2019-09-19T09:41:32Z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0x0101002BA1890420F71D4D9104F1329EB31F3B</vt:lpwstr>
  </property>
  <property fmtid="{D5CDD505-2E9C-101B-9397-08002B2CF9AE}" pid="3" name="_dlc_DocIdItemGuid">
    <vt:lpwstr>208f251e-d950-4b0e-8418-c9ec034c1c07</vt:lpwstr>
  </property>
</Properties>
</file>