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7"/>
  </p:notesMasterIdLst>
  <p:sldIdLst>
    <p:sldId id="256" r:id="rId6"/>
  </p:sldIdLst>
  <p:sldSz cx="7734300" cy="10013950"/>
  <p:notesSz cx="7734300" cy="1001395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3D8A"/>
    <a:srgbClr val="FFC20D"/>
    <a:srgbClr val="F5821F"/>
    <a:srgbClr val="00BBCE"/>
    <a:srgbClr val="C616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4" d="100"/>
          <a:sy n="44" d="100"/>
        </p:scale>
        <p:origin x="2072"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1.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7697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fontScale="25000" lnSpcReduction="20000"/>
          </a:bodyPr>
          <a:lstStyle/>
          <a:p>
            <a:endParaRPr/>
          </a:p>
        </p:txBody>
      </p:sp>
    </p:spTree>
    <p:extLst>
      <p:ext uri="{BB962C8B-B14F-4D97-AF65-F5344CB8AC3E}">
        <p14:creationId xmlns:p14="http://schemas.microsoft.com/office/powerpoint/2010/main" val="1596320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0548" y="3104324"/>
            <a:ext cx="6579552" cy="210292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1097" y="5607812"/>
            <a:ext cx="5418454" cy="250348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sz="half" idx="2"/>
          </p:nvPr>
        </p:nvSpPr>
        <p:spPr>
          <a:xfrm>
            <a:off x="387032" y="2303208"/>
            <a:ext cx="3367182" cy="6609207"/>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86434" y="2303208"/>
            <a:ext cx="3367182" cy="6609207"/>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00" b="1" i="0">
                <a:solidFill>
                  <a:srgbClr val="EE3D8A"/>
                </a:solidFill>
                <a:latin typeface="NewJuneHeavy"/>
                <a:cs typeface="NewJuneHeavy"/>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498140" y="8290356"/>
            <a:ext cx="4812030" cy="1413510"/>
          </a:xfrm>
          <a:custGeom>
            <a:avLst/>
            <a:gdLst/>
            <a:ahLst/>
            <a:cxnLst/>
            <a:rect l="l" t="t" r="r" b="b"/>
            <a:pathLst>
              <a:path w="4812030" h="1413509">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17" name="bk object 17"/>
          <p:cNvSpPr/>
          <p:nvPr/>
        </p:nvSpPr>
        <p:spPr>
          <a:xfrm>
            <a:off x="2498140" y="2398484"/>
            <a:ext cx="4812030" cy="1536700"/>
          </a:xfrm>
          <a:custGeom>
            <a:avLst/>
            <a:gdLst/>
            <a:ahLst/>
            <a:cxnLst/>
            <a:rect l="l" t="t" r="r" b="b"/>
            <a:pathLst>
              <a:path w="4812030" h="1536700">
                <a:moveTo>
                  <a:pt x="0" y="1536306"/>
                </a:moveTo>
                <a:lnTo>
                  <a:pt x="4812004" y="1536306"/>
                </a:lnTo>
                <a:lnTo>
                  <a:pt x="4812004" y="0"/>
                </a:lnTo>
                <a:lnTo>
                  <a:pt x="0" y="0"/>
                </a:lnTo>
                <a:lnTo>
                  <a:pt x="0" y="1536306"/>
                </a:lnTo>
                <a:close/>
              </a:path>
            </a:pathLst>
          </a:custGeom>
          <a:solidFill>
            <a:srgbClr val="DDDDDF"/>
          </a:solidFill>
        </p:spPr>
        <p:txBody>
          <a:bodyPr wrap="square" lIns="0" tIns="0" rIns="0" bIns="0" rtlCol="0"/>
          <a:lstStyle/>
          <a:p>
            <a:endParaRPr/>
          </a:p>
        </p:txBody>
      </p:sp>
      <p:sp>
        <p:nvSpPr>
          <p:cNvPr id="18" name="bk object 18"/>
          <p:cNvSpPr/>
          <p:nvPr/>
        </p:nvSpPr>
        <p:spPr>
          <a:xfrm>
            <a:off x="2498140" y="4425848"/>
            <a:ext cx="4812030" cy="1413510"/>
          </a:xfrm>
          <a:custGeom>
            <a:avLst/>
            <a:gdLst/>
            <a:ahLst/>
            <a:cxnLst/>
            <a:rect l="l" t="t" r="r" b="b"/>
            <a:pathLst>
              <a:path w="4812030" h="1413510">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19" name="bk object 19"/>
          <p:cNvSpPr/>
          <p:nvPr/>
        </p:nvSpPr>
        <p:spPr>
          <a:xfrm>
            <a:off x="2498140" y="6379362"/>
            <a:ext cx="4812030" cy="1413510"/>
          </a:xfrm>
          <a:custGeom>
            <a:avLst/>
            <a:gdLst/>
            <a:ahLst/>
            <a:cxnLst/>
            <a:rect l="l" t="t" r="r" b="b"/>
            <a:pathLst>
              <a:path w="4812030" h="1413509">
                <a:moveTo>
                  <a:pt x="0" y="1413433"/>
                </a:moveTo>
                <a:lnTo>
                  <a:pt x="4812004" y="1413433"/>
                </a:lnTo>
                <a:lnTo>
                  <a:pt x="4812004" y="0"/>
                </a:lnTo>
                <a:lnTo>
                  <a:pt x="0" y="0"/>
                </a:lnTo>
                <a:lnTo>
                  <a:pt x="0" y="1413433"/>
                </a:lnTo>
                <a:close/>
              </a:path>
            </a:pathLst>
          </a:custGeom>
          <a:solidFill>
            <a:srgbClr val="DDDDDF"/>
          </a:solidFill>
        </p:spPr>
        <p:txBody>
          <a:bodyPr wrap="square" lIns="0" tIns="0" rIns="0" bIns="0" rtlCol="0"/>
          <a:lstStyle/>
          <a:p>
            <a:endParaRPr/>
          </a:p>
        </p:txBody>
      </p:sp>
      <p:sp>
        <p:nvSpPr>
          <p:cNvPr id="2" name="Holder 2"/>
          <p:cNvSpPr>
            <a:spLocks noGrp="1"/>
          </p:cNvSpPr>
          <p:nvPr>
            <p:ph type="title"/>
          </p:nvPr>
        </p:nvSpPr>
        <p:spPr>
          <a:xfrm>
            <a:off x="2184676" y="485821"/>
            <a:ext cx="3371296" cy="407034"/>
          </a:xfrm>
          <a:prstGeom prst="rect">
            <a:avLst/>
          </a:prstGeom>
        </p:spPr>
        <p:txBody>
          <a:bodyPr wrap="square" lIns="0" tIns="0" rIns="0" bIns="0">
            <a:spAutoFit/>
          </a:bodyPr>
          <a:lstStyle>
            <a:lvl1pPr>
              <a:defRPr sz="3000" b="1" i="0">
                <a:solidFill>
                  <a:srgbClr val="EE3D8A"/>
                </a:solidFill>
                <a:latin typeface="NewJuneHeavy"/>
                <a:cs typeface="NewJuneHeavy"/>
              </a:defRPr>
            </a:lvl1pPr>
          </a:lstStyle>
          <a:p>
            <a:endParaRPr/>
          </a:p>
        </p:txBody>
      </p:sp>
      <p:sp>
        <p:nvSpPr>
          <p:cNvPr id="3" name="Holder 3"/>
          <p:cNvSpPr>
            <a:spLocks noGrp="1"/>
          </p:cNvSpPr>
          <p:nvPr>
            <p:ph type="body" idx="1"/>
          </p:nvPr>
        </p:nvSpPr>
        <p:spPr>
          <a:xfrm>
            <a:off x="387032" y="2303208"/>
            <a:ext cx="6966584" cy="660920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31821" y="9312973"/>
            <a:ext cx="2477007" cy="50069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7032" y="9312973"/>
            <a:ext cx="1780349" cy="50069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12/11/2017</a:t>
            </a:fld>
            <a:endParaRPr lang="en-US"/>
          </a:p>
        </p:txBody>
      </p:sp>
      <p:sp>
        <p:nvSpPr>
          <p:cNvPr id="6" name="Holder 6"/>
          <p:cNvSpPr>
            <a:spLocks noGrp="1"/>
          </p:cNvSpPr>
          <p:nvPr>
            <p:ph type="sldNum" sz="quarter" idx="7"/>
          </p:nvPr>
        </p:nvSpPr>
        <p:spPr>
          <a:xfrm>
            <a:off x="5573268" y="9312973"/>
            <a:ext cx="1780349" cy="50069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31771" y="485821"/>
            <a:ext cx="3947721" cy="738664"/>
          </a:xfrm>
          <a:prstGeom prst="rect">
            <a:avLst/>
          </a:prstGeom>
        </p:spPr>
        <p:txBody>
          <a:bodyPr vert="horz" wrap="square" lIns="0" tIns="0" rIns="0" bIns="0" rtlCol="0">
            <a:spAutoFit/>
          </a:bodyPr>
          <a:lstStyle/>
          <a:p>
            <a:pPr marL="12700">
              <a:lnSpc>
                <a:spcPct val="100000"/>
              </a:lnSpc>
            </a:pPr>
            <a:r>
              <a:rPr lang="fi-FI" sz="2400" spc="-305" dirty="0" smtClean="0">
                <a:latin typeface="Tahoma" panose="020B0604030504040204" pitchFamily="34" charset="0"/>
                <a:ea typeface="Tahoma" panose="020B0604030504040204" pitchFamily="34" charset="0"/>
                <a:cs typeface="Tahoma" panose="020B0604030504040204" pitchFamily="34" charset="0"/>
              </a:rPr>
              <a:t>SOSIONOMI (AMK), </a:t>
            </a:r>
            <a:r>
              <a:rPr lang="fi-FI" sz="2400" b="0" spc="-305" dirty="0" smtClean="0">
                <a:latin typeface="Tahoma" panose="020B0604030504040204" pitchFamily="34" charset="0"/>
                <a:ea typeface="Tahoma" panose="020B0604030504040204" pitchFamily="34" charset="0"/>
                <a:cs typeface="Tahoma" panose="020B0604030504040204" pitchFamily="34" charset="0"/>
              </a:rPr>
              <a:t>210  op</a:t>
            </a:r>
            <a:r>
              <a:rPr lang="fi-FI" sz="2400" spc="-305" dirty="0" smtClean="0">
                <a:latin typeface="Tahoma" panose="020B0604030504040204" pitchFamily="34" charset="0"/>
                <a:ea typeface="Tahoma" panose="020B0604030504040204" pitchFamily="34" charset="0"/>
                <a:cs typeface="Tahoma" panose="020B0604030504040204" pitchFamily="34" charset="0"/>
              </a:rPr>
              <a:t/>
            </a:r>
            <a:br>
              <a:rPr lang="fi-FI" sz="2400" spc="-305" dirty="0" smtClean="0">
                <a:latin typeface="Tahoma" panose="020B0604030504040204" pitchFamily="34" charset="0"/>
                <a:ea typeface="Tahoma" panose="020B0604030504040204" pitchFamily="34" charset="0"/>
                <a:cs typeface="Tahoma" panose="020B0604030504040204" pitchFamily="34" charset="0"/>
              </a:rPr>
            </a:br>
            <a:endParaRPr sz="2400" b="0" spc="-45" dirty="0">
              <a:latin typeface="Tahoma" panose="020B0604030504040204" pitchFamily="34" charset="0"/>
              <a:ea typeface="Tahoma" panose="020B0604030504040204" pitchFamily="34" charset="0"/>
              <a:cs typeface="Tahoma" panose="020B0604030504040204" pitchFamily="34" charset="0"/>
            </a:endParaRPr>
          </a:p>
        </p:txBody>
      </p:sp>
      <p:sp>
        <p:nvSpPr>
          <p:cNvPr id="3" name="object 3"/>
          <p:cNvSpPr/>
          <p:nvPr/>
        </p:nvSpPr>
        <p:spPr>
          <a:xfrm>
            <a:off x="6075088" y="161928"/>
            <a:ext cx="1299845" cy="80010"/>
          </a:xfrm>
          <a:custGeom>
            <a:avLst/>
            <a:gdLst/>
            <a:ahLst/>
            <a:cxnLst/>
            <a:rect l="l" t="t" r="r" b="b"/>
            <a:pathLst>
              <a:path w="1299845" h="80010">
                <a:moveTo>
                  <a:pt x="28982" y="0"/>
                </a:moveTo>
                <a:lnTo>
                  <a:pt x="1299631" y="0"/>
                </a:lnTo>
                <a:lnTo>
                  <a:pt x="1270648" y="79628"/>
                </a:lnTo>
                <a:lnTo>
                  <a:pt x="0" y="79628"/>
                </a:lnTo>
                <a:lnTo>
                  <a:pt x="28982" y="0"/>
                </a:lnTo>
                <a:close/>
              </a:path>
            </a:pathLst>
          </a:custGeom>
          <a:solidFill>
            <a:srgbClr val="FFC20D"/>
          </a:solidFill>
        </p:spPr>
        <p:txBody>
          <a:bodyPr wrap="square" lIns="0" tIns="0" rIns="0" bIns="0" rtlCol="0"/>
          <a:lstStyle/>
          <a:p>
            <a:endParaRPr/>
          </a:p>
        </p:txBody>
      </p:sp>
      <p:sp>
        <p:nvSpPr>
          <p:cNvPr id="4" name="object 4"/>
          <p:cNvSpPr/>
          <p:nvPr/>
        </p:nvSpPr>
        <p:spPr>
          <a:xfrm>
            <a:off x="4965031" y="161928"/>
            <a:ext cx="1168400" cy="80010"/>
          </a:xfrm>
          <a:custGeom>
            <a:avLst/>
            <a:gdLst/>
            <a:ahLst/>
            <a:cxnLst/>
            <a:rect l="l" t="t" r="r" b="b"/>
            <a:pathLst>
              <a:path w="1168400" h="80010">
                <a:moveTo>
                  <a:pt x="28982" y="0"/>
                </a:moveTo>
                <a:lnTo>
                  <a:pt x="1168021" y="0"/>
                </a:lnTo>
                <a:lnTo>
                  <a:pt x="1139038" y="79628"/>
                </a:lnTo>
                <a:lnTo>
                  <a:pt x="0" y="79628"/>
                </a:lnTo>
                <a:lnTo>
                  <a:pt x="28982" y="0"/>
                </a:lnTo>
                <a:close/>
              </a:path>
            </a:pathLst>
          </a:custGeom>
          <a:solidFill>
            <a:srgbClr val="F5821F"/>
          </a:solidFill>
        </p:spPr>
        <p:txBody>
          <a:bodyPr wrap="square" lIns="0" tIns="0" rIns="0" bIns="0" rtlCol="0"/>
          <a:lstStyle/>
          <a:p>
            <a:endParaRPr/>
          </a:p>
        </p:txBody>
      </p:sp>
      <p:sp>
        <p:nvSpPr>
          <p:cNvPr id="5" name="object 5"/>
          <p:cNvSpPr/>
          <p:nvPr/>
        </p:nvSpPr>
        <p:spPr>
          <a:xfrm>
            <a:off x="3836510" y="161928"/>
            <a:ext cx="1186815" cy="80010"/>
          </a:xfrm>
          <a:custGeom>
            <a:avLst/>
            <a:gdLst/>
            <a:ahLst/>
            <a:cxnLst/>
            <a:rect l="l" t="t" r="r" b="b"/>
            <a:pathLst>
              <a:path w="1186814" h="80010">
                <a:moveTo>
                  <a:pt x="28982" y="0"/>
                </a:moveTo>
                <a:lnTo>
                  <a:pt x="1186487" y="0"/>
                </a:lnTo>
                <a:lnTo>
                  <a:pt x="1157504" y="79628"/>
                </a:lnTo>
                <a:lnTo>
                  <a:pt x="0" y="79628"/>
                </a:lnTo>
                <a:lnTo>
                  <a:pt x="28982" y="0"/>
                </a:lnTo>
                <a:close/>
              </a:path>
            </a:pathLst>
          </a:custGeom>
          <a:solidFill>
            <a:srgbClr val="EE3D8A"/>
          </a:solidFill>
        </p:spPr>
        <p:txBody>
          <a:bodyPr wrap="square" lIns="0" tIns="0" rIns="0" bIns="0" rtlCol="0"/>
          <a:lstStyle/>
          <a:p>
            <a:endParaRPr/>
          </a:p>
        </p:txBody>
      </p:sp>
      <p:sp>
        <p:nvSpPr>
          <p:cNvPr id="6" name="object 6"/>
          <p:cNvSpPr/>
          <p:nvPr/>
        </p:nvSpPr>
        <p:spPr>
          <a:xfrm>
            <a:off x="2708330" y="161928"/>
            <a:ext cx="1186180" cy="80010"/>
          </a:xfrm>
          <a:custGeom>
            <a:avLst/>
            <a:gdLst/>
            <a:ahLst/>
            <a:cxnLst/>
            <a:rect l="l" t="t" r="r" b="b"/>
            <a:pathLst>
              <a:path w="1186179" h="80010">
                <a:moveTo>
                  <a:pt x="28982" y="0"/>
                </a:moveTo>
                <a:lnTo>
                  <a:pt x="1186144" y="0"/>
                </a:lnTo>
                <a:lnTo>
                  <a:pt x="1157161" y="79628"/>
                </a:lnTo>
                <a:lnTo>
                  <a:pt x="0" y="79628"/>
                </a:lnTo>
                <a:lnTo>
                  <a:pt x="28982" y="0"/>
                </a:lnTo>
                <a:close/>
              </a:path>
            </a:pathLst>
          </a:custGeom>
          <a:solidFill>
            <a:srgbClr val="C6168D"/>
          </a:solidFill>
        </p:spPr>
        <p:txBody>
          <a:bodyPr wrap="square" lIns="0" tIns="0" rIns="0" bIns="0" rtlCol="0"/>
          <a:lstStyle/>
          <a:p>
            <a:endParaRPr/>
          </a:p>
        </p:txBody>
      </p:sp>
      <p:sp>
        <p:nvSpPr>
          <p:cNvPr id="7" name="object 7"/>
          <p:cNvSpPr/>
          <p:nvPr/>
        </p:nvSpPr>
        <p:spPr>
          <a:xfrm>
            <a:off x="1611165" y="161928"/>
            <a:ext cx="1155700" cy="80010"/>
          </a:xfrm>
          <a:custGeom>
            <a:avLst/>
            <a:gdLst/>
            <a:ahLst/>
            <a:cxnLst/>
            <a:rect l="l" t="t" r="r" b="b"/>
            <a:pathLst>
              <a:path w="1155700" h="80010">
                <a:moveTo>
                  <a:pt x="28982" y="0"/>
                </a:moveTo>
                <a:lnTo>
                  <a:pt x="1155130" y="0"/>
                </a:lnTo>
                <a:lnTo>
                  <a:pt x="1126148" y="79628"/>
                </a:lnTo>
                <a:lnTo>
                  <a:pt x="0" y="79628"/>
                </a:lnTo>
                <a:lnTo>
                  <a:pt x="28982" y="0"/>
                </a:lnTo>
                <a:close/>
              </a:path>
            </a:pathLst>
          </a:custGeom>
          <a:solidFill>
            <a:srgbClr val="00BBCE"/>
          </a:solidFill>
        </p:spPr>
        <p:txBody>
          <a:bodyPr wrap="square" lIns="0" tIns="0" rIns="0" bIns="0" rtlCol="0"/>
          <a:lstStyle/>
          <a:p>
            <a:endParaRPr/>
          </a:p>
        </p:txBody>
      </p:sp>
      <p:sp>
        <p:nvSpPr>
          <p:cNvPr id="8" name="object 8"/>
          <p:cNvSpPr/>
          <p:nvPr/>
        </p:nvSpPr>
        <p:spPr>
          <a:xfrm>
            <a:off x="369498" y="161928"/>
            <a:ext cx="1271270" cy="80010"/>
          </a:xfrm>
          <a:custGeom>
            <a:avLst/>
            <a:gdLst/>
            <a:ahLst/>
            <a:cxnLst/>
            <a:rect l="l" t="t" r="r" b="b"/>
            <a:pathLst>
              <a:path w="1271270" h="80010">
                <a:moveTo>
                  <a:pt x="1270648" y="0"/>
                </a:moveTo>
                <a:lnTo>
                  <a:pt x="28982" y="0"/>
                </a:lnTo>
                <a:lnTo>
                  <a:pt x="0" y="79628"/>
                </a:lnTo>
                <a:lnTo>
                  <a:pt x="1241666" y="79628"/>
                </a:lnTo>
                <a:lnTo>
                  <a:pt x="1270648" y="0"/>
                </a:lnTo>
                <a:close/>
              </a:path>
            </a:pathLst>
          </a:custGeom>
          <a:solidFill>
            <a:srgbClr val="8DC63F"/>
          </a:solidFill>
        </p:spPr>
        <p:txBody>
          <a:bodyPr wrap="square" lIns="0" tIns="0" rIns="0" bIns="0" rtlCol="0"/>
          <a:lstStyle/>
          <a:p>
            <a:endParaRPr/>
          </a:p>
        </p:txBody>
      </p:sp>
      <p:sp>
        <p:nvSpPr>
          <p:cNvPr id="10" name="object 10"/>
          <p:cNvSpPr/>
          <p:nvPr/>
        </p:nvSpPr>
        <p:spPr>
          <a:xfrm>
            <a:off x="392150" y="8290356"/>
            <a:ext cx="1983105" cy="1413510"/>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FC20D">
              <a:alpha val="80000"/>
            </a:srgbClr>
          </a:solidFill>
        </p:spPr>
        <p:txBody>
          <a:bodyPr wrap="square" lIns="0" tIns="0" rIns="0" bIns="0" rtlCol="0"/>
          <a:lstStyle/>
          <a:p>
            <a:endParaRPr/>
          </a:p>
        </p:txBody>
      </p:sp>
      <p:sp>
        <p:nvSpPr>
          <p:cNvPr id="11" name="object 11"/>
          <p:cNvSpPr txBox="1"/>
          <p:nvPr/>
        </p:nvSpPr>
        <p:spPr>
          <a:xfrm>
            <a:off x="491144" y="8359315"/>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1</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12" name="object 12"/>
          <p:cNvSpPr txBox="1"/>
          <p:nvPr/>
        </p:nvSpPr>
        <p:spPr>
          <a:xfrm>
            <a:off x="1097413" y="8534025"/>
            <a:ext cx="1087261" cy="740331"/>
          </a:xfrm>
          <a:prstGeom prst="rect">
            <a:avLst/>
          </a:prstGeom>
        </p:spPr>
        <p:txBody>
          <a:bodyPr vert="horz" wrap="square" lIns="0" tIns="0" rIns="0" bIns="0" rtlCol="0">
            <a:spAutoFit/>
          </a:bodyPr>
          <a:lstStyle/>
          <a:p>
            <a:pPr algn="just">
              <a:lnSpc>
                <a:spcPct val="106700"/>
              </a:lnSpc>
            </a:pPr>
            <a:r>
              <a:rPr lang="fi-FI" sz="1150" b="1" spc="-35" dirty="0" smtClean="0">
                <a:solidFill>
                  <a:srgbClr val="FFFFFF"/>
                </a:solidFill>
                <a:latin typeface="Tahoma" panose="020B0604030504040204" pitchFamily="34" charset="0"/>
                <a:ea typeface="Tahoma" panose="020B0604030504040204" pitchFamily="34" charset="0"/>
                <a:cs typeface="Tahoma" panose="020B0604030504040204" pitchFamily="34" charset="0"/>
              </a:rPr>
              <a:t>Sosiaalialan osaamisen perusteet</a:t>
            </a:r>
          </a:p>
          <a:p>
            <a:pPr algn="just">
              <a:lnSpc>
                <a:spcPct val="106700"/>
              </a:lnSpc>
            </a:pPr>
            <a:r>
              <a:rPr sz="1150" b="1" spc="-15" dirty="0" smtClean="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a:t>
            </a:r>
            <a:r>
              <a:rPr sz="1150" dirty="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13" name="object 13"/>
          <p:cNvSpPr/>
          <p:nvPr/>
        </p:nvSpPr>
        <p:spPr>
          <a:xfrm>
            <a:off x="392150" y="2398496"/>
            <a:ext cx="1983105" cy="1536700"/>
          </a:xfrm>
          <a:custGeom>
            <a:avLst/>
            <a:gdLst/>
            <a:ahLst/>
            <a:cxnLst/>
            <a:rect l="l" t="t" r="r" b="b"/>
            <a:pathLst>
              <a:path w="1983105" h="1536700">
                <a:moveTo>
                  <a:pt x="0" y="1536293"/>
                </a:moveTo>
                <a:lnTo>
                  <a:pt x="1983003" y="1536293"/>
                </a:lnTo>
                <a:lnTo>
                  <a:pt x="1983003" y="0"/>
                </a:lnTo>
                <a:lnTo>
                  <a:pt x="0" y="0"/>
                </a:lnTo>
                <a:lnTo>
                  <a:pt x="0" y="1536293"/>
                </a:lnTo>
                <a:close/>
              </a:path>
            </a:pathLst>
          </a:custGeom>
          <a:solidFill>
            <a:srgbClr val="EE3D8A">
              <a:alpha val="80000"/>
            </a:srgbClr>
          </a:solidFill>
        </p:spPr>
        <p:txBody>
          <a:bodyPr wrap="square" lIns="0" tIns="0" rIns="0" bIns="0" rtlCol="0"/>
          <a:lstStyle/>
          <a:p>
            <a:endParaRPr/>
          </a:p>
        </p:txBody>
      </p:sp>
      <p:sp>
        <p:nvSpPr>
          <p:cNvPr id="14" name="object 14"/>
          <p:cNvSpPr txBox="1"/>
          <p:nvPr/>
        </p:nvSpPr>
        <p:spPr>
          <a:xfrm>
            <a:off x="491144" y="2469649"/>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4</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15" name="object 15"/>
          <p:cNvSpPr txBox="1"/>
          <p:nvPr/>
        </p:nvSpPr>
        <p:spPr>
          <a:xfrm>
            <a:off x="1072921" y="2590703"/>
            <a:ext cx="958850" cy="705321"/>
          </a:xfrm>
          <a:prstGeom prst="rect">
            <a:avLst/>
          </a:prstGeom>
        </p:spPr>
        <p:txBody>
          <a:bodyPr vert="horz" wrap="square" lIns="0" tIns="0" rIns="0" bIns="0" rtlCol="0">
            <a:spAutoFit/>
          </a:bodyPr>
          <a:lstStyle/>
          <a:p>
            <a:pPr>
              <a:lnSpc>
                <a:spcPts val="1340"/>
              </a:lnSpc>
            </a:pPr>
            <a:r>
              <a:rPr lang="fi-FI" sz="1150" b="1" spc="-25" dirty="0" smtClean="0">
                <a:solidFill>
                  <a:srgbClr val="FFFFFF"/>
                </a:solidFill>
                <a:latin typeface="Tahoma" panose="020B0604030504040204" pitchFamily="34" charset="0"/>
                <a:ea typeface="Tahoma" panose="020B0604030504040204" pitchFamily="34" charset="0"/>
                <a:cs typeface="Tahoma" panose="020B0604030504040204" pitchFamily="34" charset="0"/>
              </a:rPr>
              <a:t>Ammatillisen</a:t>
            </a:r>
            <a:r>
              <a:rPr sz="1150" b="1" spc="-25" dirty="0" smtClean="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0" dirty="0">
                <a:solidFill>
                  <a:srgbClr val="FFFFFF"/>
                </a:solidFill>
                <a:latin typeface="Tahoma" panose="020B0604030504040204" pitchFamily="34" charset="0"/>
                <a:ea typeface="Tahoma" panose="020B0604030504040204" pitchFamily="34" charset="0"/>
                <a:cs typeface="Tahoma" panose="020B0604030504040204" pitchFamily="34" charset="0"/>
              </a:rPr>
              <a:t> s</a:t>
            </a:r>
            <a:r>
              <a:rPr sz="1150" b="1" spc="-45" dirty="0">
                <a:solidFill>
                  <a:srgbClr val="FFFFFF"/>
                </a:solidFill>
                <a:latin typeface="Tahoma" panose="020B0604030504040204" pitchFamily="34" charset="0"/>
                <a:ea typeface="Tahoma" panose="020B0604030504040204" pitchFamily="34" charset="0"/>
                <a:cs typeface="Tahoma" panose="020B0604030504040204" pitchFamily="34" charset="0"/>
              </a:rPr>
              <a:t>ov</a:t>
            </a:r>
            <a:r>
              <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eltaminen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30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37" name="object 37"/>
          <p:cNvSpPr/>
          <p:nvPr/>
        </p:nvSpPr>
        <p:spPr>
          <a:xfrm>
            <a:off x="392150" y="4425848"/>
            <a:ext cx="1983105" cy="1413510"/>
          </a:xfrm>
          <a:custGeom>
            <a:avLst/>
            <a:gdLst/>
            <a:ahLst/>
            <a:cxnLst/>
            <a:rect l="l" t="t" r="r" b="b"/>
            <a:pathLst>
              <a:path w="1983105" h="1413510">
                <a:moveTo>
                  <a:pt x="0" y="1413433"/>
                </a:moveTo>
                <a:lnTo>
                  <a:pt x="1983003" y="1413433"/>
                </a:lnTo>
                <a:lnTo>
                  <a:pt x="1983003" y="0"/>
                </a:lnTo>
                <a:lnTo>
                  <a:pt x="0" y="0"/>
                </a:lnTo>
                <a:lnTo>
                  <a:pt x="0" y="1413433"/>
                </a:lnTo>
                <a:close/>
              </a:path>
            </a:pathLst>
          </a:custGeom>
          <a:solidFill>
            <a:srgbClr val="00BBCE">
              <a:alpha val="80000"/>
            </a:srgbClr>
          </a:solidFill>
        </p:spPr>
        <p:txBody>
          <a:bodyPr wrap="square" lIns="0" tIns="0" rIns="0" bIns="0" rtlCol="0"/>
          <a:lstStyle/>
          <a:p>
            <a:endParaRPr/>
          </a:p>
        </p:txBody>
      </p:sp>
      <p:sp>
        <p:nvSpPr>
          <p:cNvPr id="38" name="object 38"/>
          <p:cNvSpPr txBox="1"/>
          <p:nvPr/>
        </p:nvSpPr>
        <p:spPr>
          <a:xfrm>
            <a:off x="491144" y="4503116"/>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3</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39" name="object 39"/>
          <p:cNvSpPr txBox="1"/>
          <p:nvPr/>
        </p:nvSpPr>
        <p:spPr>
          <a:xfrm>
            <a:off x="1088525" y="4645738"/>
            <a:ext cx="1002030" cy="705321"/>
          </a:xfrm>
          <a:prstGeom prst="rect">
            <a:avLst/>
          </a:prstGeom>
        </p:spPr>
        <p:txBody>
          <a:bodyPr vert="horz" wrap="square" lIns="0" tIns="0" rIns="0" bIns="0" rtlCol="0">
            <a:spAutoFit/>
          </a:bodyPr>
          <a:lstStyle/>
          <a:p>
            <a:pPr>
              <a:lnSpc>
                <a:spcPts val="1340"/>
              </a:lnSpc>
            </a:pPr>
            <a:r>
              <a:rPr lang="fi-FI" sz="1150" b="1" spc="-25" dirty="0" smtClean="0">
                <a:solidFill>
                  <a:srgbClr val="FFFFFF"/>
                </a:solidFill>
                <a:latin typeface="Tahoma" panose="020B0604030504040204" pitchFamily="34" charset="0"/>
                <a:ea typeface="Tahoma" panose="020B0604030504040204" pitchFamily="34" charset="0"/>
                <a:cs typeface="Tahoma" panose="020B0604030504040204" pitchFamily="34" charset="0"/>
              </a:rPr>
              <a:t>Ammatillisen</a:t>
            </a:r>
            <a:r>
              <a:rPr sz="1150" b="1" spc="-30" dirty="0" err="1" smtClean="0">
                <a:solidFill>
                  <a:srgbClr val="FFFFFF"/>
                </a:solidFill>
                <a:latin typeface="Tahoma" panose="020B0604030504040204" pitchFamily="34" charset="0"/>
                <a:ea typeface="Tahoma" panose="020B0604030504040204" pitchFamily="34" charset="0"/>
                <a:cs typeface="Tahoma" panose="020B0604030504040204" pitchFamily="34" charset="0"/>
              </a:rPr>
              <a:t>osaamisen</a:t>
            </a:r>
            <a:r>
              <a:rPr sz="1150" b="1" spc="-25" dirty="0" smtClean="0">
                <a:solidFill>
                  <a:srgbClr val="FFFFFF"/>
                </a:solidFill>
                <a:latin typeface="Tahoma" panose="020B0604030504040204" pitchFamily="34" charset="0"/>
                <a:ea typeface="Tahoma" panose="020B0604030504040204" pitchFamily="34" charset="0"/>
                <a:cs typeface="Tahoma" panose="020B0604030504040204" pitchFamily="34" charset="0"/>
              </a:rPr>
              <a:t> </a:t>
            </a:r>
            <a:r>
              <a:rPr sz="1150" b="1" spc="-25" dirty="0" err="1" smtClean="0">
                <a:solidFill>
                  <a:srgbClr val="FFFFFF"/>
                </a:solidFill>
                <a:latin typeface="Tahoma" panose="020B0604030504040204" pitchFamily="34" charset="0"/>
                <a:ea typeface="Tahoma" panose="020B0604030504040204" pitchFamily="34" charset="0"/>
                <a:cs typeface="Tahoma" panose="020B0604030504040204" pitchFamily="34" charset="0"/>
              </a:rPr>
              <a:t>sy</a:t>
            </a:r>
            <a:r>
              <a:rPr sz="1150" b="1" spc="-45" dirty="0" err="1" smtClean="0">
                <a:solidFill>
                  <a:srgbClr val="FFFFFF"/>
                </a:solidFill>
                <a:latin typeface="Tahoma" panose="020B0604030504040204" pitchFamily="34" charset="0"/>
                <a:ea typeface="Tahoma" panose="020B0604030504040204" pitchFamily="34" charset="0"/>
                <a:cs typeface="Tahoma" panose="020B0604030504040204" pitchFamily="34" charset="0"/>
              </a:rPr>
              <a:t>v</a:t>
            </a:r>
            <a:r>
              <a:rPr sz="1150" b="1" spc="-30" dirty="0" err="1" smtClean="0">
                <a:solidFill>
                  <a:srgbClr val="FFFFFF"/>
                </a:solidFill>
                <a:latin typeface="Tahoma" panose="020B0604030504040204" pitchFamily="34" charset="0"/>
                <a:ea typeface="Tahoma" panose="020B0604030504040204" pitchFamily="34" charset="0"/>
                <a:cs typeface="Tahoma" panose="020B0604030504040204" pitchFamily="34" charset="0"/>
              </a:rPr>
              <a:t>entäminen</a:t>
            </a:r>
            <a:endParaRPr sz="1150" dirty="0">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5" dirty="0">
                <a:solidFill>
                  <a:srgbClr val="FFFFFF"/>
                </a:solidFill>
                <a:latin typeface="Tahoma" panose="020B0604030504040204" pitchFamily="34" charset="0"/>
                <a:ea typeface="Tahoma" panose="020B0604030504040204" pitchFamily="34" charset="0"/>
                <a:cs typeface="Tahoma" panose="020B0604030504040204" pitchFamily="34" charset="0"/>
              </a:rPr>
              <a:t>60 op</a:t>
            </a:r>
            <a:endParaRPr sz="1150" dirty="0">
              <a:latin typeface="Tahoma" panose="020B0604030504040204" pitchFamily="34" charset="0"/>
              <a:ea typeface="Tahoma" panose="020B0604030504040204" pitchFamily="34" charset="0"/>
              <a:cs typeface="Tahoma" panose="020B0604030504040204" pitchFamily="34" charset="0"/>
            </a:endParaRPr>
          </a:p>
        </p:txBody>
      </p:sp>
      <p:sp>
        <p:nvSpPr>
          <p:cNvPr id="40" name="object 40"/>
          <p:cNvSpPr/>
          <p:nvPr/>
        </p:nvSpPr>
        <p:spPr>
          <a:xfrm>
            <a:off x="392150" y="6379362"/>
            <a:ext cx="1983105" cy="1413510"/>
          </a:xfrm>
          <a:custGeom>
            <a:avLst/>
            <a:gdLst/>
            <a:ahLst/>
            <a:cxnLst/>
            <a:rect l="l" t="t" r="r" b="b"/>
            <a:pathLst>
              <a:path w="1983105" h="1413509">
                <a:moveTo>
                  <a:pt x="0" y="1413433"/>
                </a:moveTo>
                <a:lnTo>
                  <a:pt x="1983003" y="1413433"/>
                </a:lnTo>
                <a:lnTo>
                  <a:pt x="1983003" y="0"/>
                </a:lnTo>
                <a:lnTo>
                  <a:pt x="0" y="0"/>
                </a:lnTo>
                <a:lnTo>
                  <a:pt x="0" y="1413433"/>
                </a:lnTo>
                <a:close/>
              </a:path>
            </a:pathLst>
          </a:custGeom>
          <a:solidFill>
            <a:srgbClr val="F5821F">
              <a:alpha val="80000"/>
            </a:srgbClr>
          </a:solidFill>
        </p:spPr>
        <p:txBody>
          <a:bodyPr wrap="square" lIns="0" tIns="0" rIns="0" bIns="0" rtlCol="0"/>
          <a:lstStyle/>
          <a:p>
            <a:endParaRPr/>
          </a:p>
        </p:txBody>
      </p:sp>
      <p:sp>
        <p:nvSpPr>
          <p:cNvPr id="41" name="object 41"/>
          <p:cNvSpPr txBox="1"/>
          <p:nvPr/>
        </p:nvSpPr>
        <p:spPr>
          <a:xfrm>
            <a:off x="491144" y="6452472"/>
            <a:ext cx="445134" cy="897682"/>
          </a:xfrm>
          <a:prstGeom prst="rect">
            <a:avLst/>
          </a:prstGeom>
        </p:spPr>
        <p:txBody>
          <a:bodyPr vert="horz" wrap="square" lIns="0" tIns="0" rIns="0" bIns="0" rtlCol="0">
            <a:spAutoFit/>
          </a:bodyPr>
          <a:lstStyle/>
          <a:p>
            <a:pPr>
              <a:lnSpc>
                <a:spcPts val="7040"/>
              </a:lnSpc>
            </a:pPr>
            <a:r>
              <a:rPr sz="6000" b="1" spc="-225" dirty="0">
                <a:solidFill>
                  <a:srgbClr val="FFFFFF"/>
                </a:solidFill>
                <a:latin typeface="Tahoma" panose="020B0604030504040204" pitchFamily="34" charset="0"/>
                <a:ea typeface="Tahoma" panose="020B0604030504040204" pitchFamily="34" charset="0"/>
                <a:cs typeface="Tahoma" panose="020B0604030504040204" pitchFamily="34" charset="0"/>
              </a:rPr>
              <a:t>2</a:t>
            </a:r>
            <a:endParaRPr sz="6000" dirty="0">
              <a:latin typeface="Tahoma" panose="020B0604030504040204" pitchFamily="34" charset="0"/>
              <a:ea typeface="Tahoma" panose="020B0604030504040204" pitchFamily="34" charset="0"/>
              <a:cs typeface="Tahoma" panose="020B0604030504040204" pitchFamily="34" charset="0"/>
            </a:endParaRPr>
          </a:p>
        </p:txBody>
      </p:sp>
      <p:sp>
        <p:nvSpPr>
          <p:cNvPr id="42" name="object 42"/>
          <p:cNvSpPr txBox="1"/>
          <p:nvPr/>
        </p:nvSpPr>
        <p:spPr>
          <a:xfrm>
            <a:off x="1088524" y="6544553"/>
            <a:ext cx="1215225" cy="538609"/>
          </a:xfrm>
          <a:prstGeom prst="rect">
            <a:avLst/>
          </a:prstGeom>
        </p:spPr>
        <p:txBody>
          <a:bodyPr vert="horz" wrap="square" lIns="0" tIns="0" rIns="0" bIns="0" rtlCol="0">
            <a:spAutoFit/>
          </a:bodyPr>
          <a:lstStyle/>
          <a:p>
            <a:pPr>
              <a:lnSpc>
                <a:spcPts val="1340"/>
              </a:lnSpc>
            </a:pPr>
            <a:r>
              <a:rPr lang="fi-FI" sz="1150" b="1" spc="-30" dirty="0">
                <a:solidFill>
                  <a:srgbClr val="FFFFFF"/>
                </a:solidFill>
                <a:latin typeface="Tahoma" panose="020B0604030504040204" pitchFamily="34" charset="0"/>
                <a:ea typeface="Tahoma" panose="020B0604030504040204" pitchFamily="34" charset="0"/>
                <a:cs typeface="Tahoma" panose="020B0604030504040204" pitchFamily="34" charset="0"/>
              </a:rPr>
              <a:t>Asiakaslähtöinen työ sosiaalialalla</a:t>
            </a:r>
            <a:endParaRPr sz="1150" b="1" spc="-30" dirty="0">
              <a:solidFill>
                <a:srgbClr val="FFFFFF"/>
              </a:solidFill>
              <a:latin typeface="Tahoma" panose="020B0604030504040204" pitchFamily="34" charset="0"/>
              <a:ea typeface="Tahoma" panose="020B0604030504040204" pitchFamily="34" charset="0"/>
              <a:cs typeface="Tahoma" panose="020B0604030504040204" pitchFamily="34" charset="0"/>
            </a:endParaRPr>
          </a:p>
          <a:p>
            <a:pPr>
              <a:lnSpc>
                <a:spcPts val="1350"/>
              </a:lnSpc>
              <a:spcBef>
                <a:spcPts val="180"/>
              </a:spcBef>
            </a:pPr>
            <a:r>
              <a:rPr sz="1150" spc="-30" dirty="0">
                <a:solidFill>
                  <a:srgbClr val="FFFFFF"/>
                </a:solidFill>
                <a:latin typeface="Tahoma" panose="020B0604030504040204" pitchFamily="34" charset="0"/>
                <a:ea typeface="Tahoma" panose="020B0604030504040204" pitchFamily="34" charset="0"/>
                <a:cs typeface="Tahoma" panose="020B0604030504040204" pitchFamily="34" charset="0"/>
              </a:rPr>
              <a:t>60 op</a:t>
            </a:r>
          </a:p>
        </p:txBody>
      </p:sp>
      <p:sp>
        <p:nvSpPr>
          <p:cNvPr id="49" name="Up Arrow 48"/>
          <p:cNvSpPr/>
          <p:nvPr/>
        </p:nvSpPr>
        <p:spPr>
          <a:xfrm>
            <a:off x="4603924" y="4003256"/>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50" name="Up Arrow 49"/>
          <p:cNvSpPr/>
          <p:nvPr/>
        </p:nvSpPr>
        <p:spPr>
          <a:xfrm>
            <a:off x="3607391" y="3067718"/>
            <a:ext cx="229119" cy="299613"/>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51" name="Up Arrow 50"/>
          <p:cNvSpPr/>
          <p:nvPr/>
        </p:nvSpPr>
        <p:spPr>
          <a:xfrm>
            <a:off x="5759363" y="3052225"/>
            <a:ext cx="220129" cy="299613"/>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55" name="Up Arrow 54"/>
          <p:cNvSpPr/>
          <p:nvPr/>
        </p:nvSpPr>
        <p:spPr>
          <a:xfrm>
            <a:off x="3134746" y="5966208"/>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56" name="Up Arrow 55"/>
          <p:cNvSpPr/>
          <p:nvPr/>
        </p:nvSpPr>
        <p:spPr>
          <a:xfrm>
            <a:off x="3134746" y="7876111"/>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7" name="Up Arrow 56"/>
          <p:cNvSpPr/>
          <p:nvPr/>
        </p:nvSpPr>
        <p:spPr>
          <a:xfrm>
            <a:off x="6133431" y="5960826"/>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58" name="Up Arrow 57"/>
          <p:cNvSpPr/>
          <p:nvPr/>
        </p:nvSpPr>
        <p:spPr>
          <a:xfrm>
            <a:off x="6133431" y="7864514"/>
            <a:ext cx="448264" cy="422592"/>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9" name="Up Arrow 58"/>
          <p:cNvSpPr/>
          <p:nvPr/>
        </p:nvSpPr>
        <p:spPr>
          <a:xfrm>
            <a:off x="3581999" y="5093442"/>
            <a:ext cx="214376" cy="268037"/>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61" name="Rectangle 60"/>
          <p:cNvSpPr/>
          <p:nvPr/>
        </p:nvSpPr>
        <p:spPr>
          <a:xfrm>
            <a:off x="392150" y="1120775"/>
            <a:ext cx="6904000" cy="1185726"/>
          </a:xfrm>
          <a:prstGeom prst="rect">
            <a:avLst/>
          </a:prstGeom>
          <a:solidFill>
            <a:srgbClr val="C616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1200" dirty="0" smtClean="0"/>
              <a:t>Sosionomi osaa ratkaista sosiaalialan ongelmia sekä ennakoida tulevaisuuden muutoksia. Hän osaa tuottaa ja kehittää asiakaslähtöisiä ja yhteisöllisiä palveluja ja työmenetelmiä. Hän osaa ohjata ja tukea asiakkaita ja heidän läheisiään kasvun, kehityksen ja oppimisen eri vaiheissa. Hän osaa toimia asiantuntijana ja/tai yrittäjänä sekä </a:t>
            </a:r>
            <a:r>
              <a:rPr lang="fi-FI" sz="1200" dirty="0" err="1" smtClean="0"/>
              <a:t>kehittämis</a:t>
            </a:r>
            <a:r>
              <a:rPr lang="fi-FI" sz="1200" dirty="0" smtClean="0"/>
              <a:t>- ja johtotehtävissä.</a:t>
            </a:r>
            <a:endParaRPr lang="fi-FI" sz="1200" dirty="0"/>
          </a:p>
        </p:txBody>
      </p:sp>
      <p:sp>
        <p:nvSpPr>
          <p:cNvPr id="62" name="Rectangle 61"/>
          <p:cNvSpPr/>
          <p:nvPr/>
        </p:nvSpPr>
        <p:spPr>
          <a:xfrm>
            <a:off x="2652078" y="2620645"/>
            <a:ext cx="2113224" cy="429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Kriittinen yhteiskuntaosaaminen</a:t>
            </a:r>
            <a:endParaRPr lang="fi-FI"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3" name="Rectangle 62"/>
          <p:cNvSpPr/>
          <p:nvPr/>
        </p:nvSpPr>
        <p:spPr>
          <a:xfrm>
            <a:off x="5205520" y="2625724"/>
            <a:ext cx="1929456" cy="4296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Työyhteisötaidot </a:t>
            </a:r>
            <a:endParaRPr lang="fi-FI"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4" name="Rectangle 63"/>
          <p:cNvSpPr/>
          <p:nvPr/>
        </p:nvSpPr>
        <p:spPr>
          <a:xfrm>
            <a:off x="3358878" y="3331105"/>
            <a:ext cx="3222817" cy="5059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Kohti asiantuntijuutta</a:t>
            </a:r>
          </a:p>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Varhaiskasvatuksen ja palveluohjauksen osaamisen syventäminen ja opinnäytetyö</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5" name="Rectangle 64"/>
          <p:cNvSpPr/>
          <p:nvPr/>
        </p:nvSpPr>
        <p:spPr>
          <a:xfrm>
            <a:off x="2652078" y="4563326"/>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Varhaiskasvatuksen osaaja</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6" name="Rectangle 65"/>
          <p:cNvSpPr/>
          <p:nvPr/>
        </p:nvSpPr>
        <p:spPr>
          <a:xfrm>
            <a:off x="5239371" y="4558694"/>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Palveluohjauksen osaaja</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67" name="Rectangle 66"/>
          <p:cNvSpPr/>
          <p:nvPr/>
        </p:nvSpPr>
        <p:spPr>
          <a:xfrm>
            <a:off x="2652078" y="5243514"/>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Syventävä kehittämistyön harjoittelu 3</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1" name="Rectangle 70"/>
          <p:cNvSpPr/>
          <p:nvPr/>
        </p:nvSpPr>
        <p:spPr>
          <a:xfrm>
            <a:off x="2652078" y="6496763"/>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Asiakaslähtöiset työmenetelmät</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2" name="Rectangle 71"/>
          <p:cNvSpPr/>
          <p:nvPr/>
        </p:nvSpPr>
        <p:spPr>
          <a:xfrm>
            <a:off x="5234104" y="6505946"/>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Toimintaympäristön kontekstit asiakastyössä</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3" name="Rectangle 72"/>
          <p:cNvSpPr/>
          <p:nvPr/>
        </p:nvSpPr>
        <p:spPr>
          <a:xfrm>
            <a:off x="2652078" y="7186437"/>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Asiakaslähtöiset sosiaalipalvelut</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4" name="Rectangle 73"/>
          <p:cNvSpPr/>
          <p:nvPr/>
        </p:nvSpPr>
        <p:spPr>
          <a:xfrm>
            <a:off x="5234104" y="7182851"/>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Ammatillisen asiakastyön työmenetelmät –harjoittelu 2</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5" name="Rectangle 74"/>
          <p:cNvSpPr/>
          <p:nvPr/>
        </p:nvSpPr>
        <p:spPr>
          <a:xfrm>
            <a:off x="2703051" y="8426334"/>
            <a:ext cx="4380815"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Asiakastyön perusteet, asiakastyön harjoittelu 1 ja eettinen toiminta</a:t>
            </a:r>
            <a:endParaRPr lang="fi-FI" sz="9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8" name="Up Arrow 77"/>
          <p:cNvSpPr/>
          <p:nvPr/>
        </p:nvSpPr>
        <p:spPr>
          <a:xfrm>
            <a:off x="6100258" y="5104306"/>
            <a:ext cx="214376" cy="268037"/>
          </a:xfrm>
          <a:prstGeom prst="up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latin typeface="Tahoma" panose="020B0604030504040204" pitchFamily="34" charset="0"/>
              <a:ea typeface="Tahoma" panose="020B0604030504040204" pitchFamily="34" charset="0"/>
              <a:cs typeface="Tahoma" panose="020B0604030504040204" pitchFamily="34" charset="0"/>
            </a:endParaRPr>
          </a:p>
        </p:txBody>
      </p:sp>
      <p:sp>
        <p:nvSpPr>
          <p:cNvPr id="76" name="Rectangle 75"/>
          <p:cNvSpPr/>
          <p:nvPr/>
        </p:nvSpPr>
        <p:spPr>
          <a:xfrm>
            <a:off x="2716429" y="9055399"/>
            <a:ext cx="4380815"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Sosiaalialan tietoperusta ja viestintätaidot</a:t>
            </a:r>
          </a:p>
        </p:txBody>
      </p:sp>
      <p:sp>
        <p:nvSpPr>
          <p:cNvPr id="77" name="Rectangle 76"/>
          <p:cNvSpPr/>
          <p:nvPr/>
        </p:nvSpPr>
        <p:spPr>
          <a:xfrm>
            <a:off x="4095750" y="6832371"/>
            <a:ext cx="1338326" cy="501434"/>
          </a:xfrm>
          <a:prstGeom prst="rect">
            <a:avLst/>
          </a:prstGeom>
          <a:solidFill>
            <a:srgbClr val="EE3D8A">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Asiakkaan  ja  ryhmien ohjaaminen ja </a:t>
            </a:r>
            <a:r>
              <a:rPr lang="fi-FI" sz="800" b="1" smtClean="0">
                <a:solidFill>
                  <a:schemeClr val="bg1"/>
                </a:solidFill>
                <a:latin typeface="Tahoma" panose="020B0604030504040204" pitchFamily="34" charset="0"/>
                <a:ea typeface="Tahoma" panose="020B0604030504040204" pitchFamily="34" charset="0"/>
                <a:cs typeface="Tahoma" panose="020B0604030504040204" pitchFamily="34" charset="0"/>
              </a:rPr>
              <a:t>sosiaalinen tuki</a:t>
            </a:r>
            <a:endParaRPr lang="fi-FI" sz="800"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68" name="Rectangle 67"/>
          <p:cNvSpPr/>
          <p:nvPr/>
        </p:nvSpPr>
        <p:spPr>
          <a:xfrm>
            <a:off x="5234104" y="5253831"/>
            <a:ext cx="1900872" cy="5014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tx1"/>
                </a:solidFill>
                <a:latin typeface="Tahoma" panose="020B0604030504040204" pitchFamily="34" charset="0"/>
                <a:ea typeface="Tahoma" panose="020B0604030504040204" pitchFamily="34" charset="0"/>
                <a:cs typeface="Tahoma" panose="020B0604030504040204" pitchFamily="34" charset="0"/>
              </a:rPr>
              <a:t>Syventävä kehittämistyön harjoittelu 3</a:t>
            </a:r>
            <a:endParaRPr lang="fi-FI" sz="8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70" name="Rectangle 69"/>
          <p:cNvSpPr/>
          <p:nvPr/>
        </p:nvSpPr>
        <p:spPr>
          <a:xfrm>
            <a:off x="4283668" y="4866923"/>
            <a:ext cx="1191791" cy="573809"/>
          </a:xfrm>
          <a:prstGeom prst="rect">
            <a:avLst/>
          </a:prstGeom>
          <a:solidFill>
            <a:srgbClr val="EE3D8A">
              <a:alpha val="6705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Työyhteisö- ja esimiestaidot</a:t>
            </a:r>
          </a:p>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Hankeosaaminen</a:t>
            </a:r>
          </a:p>
          <a:p>
            <a:pPr algn="ctr"/>
            <a:r>
              <a:rPr lang="fi-FI" sz="800" b="1" dirty="0" smtClean="0">
                <a:solidFill>
                  <a:schemeClr val="bg1"/>
                </a:solidFill>
                <a:latin typeface="Tahoma" panose="020B0604030504040204" pitchFamily="34" charset="0"/>
                <a:ea typeface="Tahoma" panose="020B0604030504040204" pitchFamily="34" charset="0"/>
                <a:cs typeface="Tahoma" panose="020B0604030504040204" pitchFamily="34" charset="0"/>
              </a:rPr>
              <a:t>Opinnäytetyö</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Kohdistuspaiva xmlns="03ca75a4-7525-4fd0-b461-2a607204cfe9">2017-10-01T21:00:00+00:00</Kohdistuspaiva>
    <TaxCatchAll xmlns="03ca75a4-7525-4fd0-b461-2a607204cfe9"/>
    <Aihealue xmlns="03ca75a4-7525-4fd0-b461-2a607204cfe9">O&amp;O</Aihealue>
    <Asiakirjatyyppi xmlns="03ca75a4-7525-4fd0-b461-2a607204cfe9">Muu asiakirja</Asiakirjatyyppi>
    <j3b534c50ba64dfd9276b9f3862c10bc xmlns="03ca75a4-7525-4fd0-b461-2a607204cfe9">
      <Terms xmlns="http://schemas.microsoft.com/office/infopath/2007/PartnerControls"/>
    </j3b534c50ba64dfd9276b9f3862c10bc>
    <_dlc_DocId xmlns="03ca75a4-7525-4fd0-b461-2a607204cfe9">SAVONIA-1266-274</_dlc_DocId>
    <_dlc_DocIdUrl xmlns="03ca75a4-7525-4fd0-b461-2a607204cfe9">
      <Url>https://santra.savonia.fi/tiimit/hyvin/_layouts/DocIdRedir.aspx?ID=SAVONIA-1266-274</Url>
      <Description>SAVONIA-1266-274</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Savonia Default Content Type" ma:contentTypeID="0x0101007C99A6B7AEA5684BA478728D451E0C6F00D909798805D3D247B499D33B690536FF" ma:contentTypeVersion="14" ma:contentTypeDescription="Luo uusi asiakirja." ma:contentTypeScope="" ma:versionID="d4778e1048814244a927ede51ad558d2">
  <xsd:schema xmlns:xsd="http://www.w3.org/2001/XMLSchema" xmlns:xs="http://www.w3.org/2001/XMLSchema" xmlns:p="http://schemas.microsoft.com/office/2006/metadata/properties" xmlns:ns2="03ca75a4-7525-4fd0-b461-2a607204cfe9" targetNamespace="http://schemas.microsoft.com/office/2006/metadata/properties" ma:root="true" ma:fieldsID="1fd3ddd16582101abc1fb59f7a8321d9" ns2:_="">
    <xsd:import namespace="03ca75a4-7525-4fd0-b461-2a607204cfe9"/>
    <xsd:element name="properties">
      <xsd:complexType>
        <xsd:sequence>
          <xsd:element name="documentManagement">
            <xsd:complexType>
              <xsd:all>
                <xsd:element ref="ns2:Aihealue" minOccurs="0"/>
                <xsd:element ref="ns2:Asiakirjatyyppi" minOccurs="0"/>
                <xsd:element ref="ns2:j3b534c50ba64dfd9276b9f3862c10bc" minOccurs="0"/>
                <xsd:element ref="ns2:TaxCatchAll" minOccurs="0"/>
                <xsd:element ref="ns2:TaxCatchAllLabel" minOccurs="0"/>
                <xsd:element ref="ns2:_dlc_DocId" minOccurs="0"/>
                <xsd:element ref="ns2:_dlc_DocIdUrl" minOccurs="0"/>
                <xsd:element ref="ns2:_dlc_DocIdPersistId" minOccurs="0"/>
                <xsd:element ref="ns2:Kohdistuspaiv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ca75a4-7525-4fd0-b461-2a607204cfe9" elementFormDefault="qualified">
    <xsd:import namespace="http://schemas.microsoft.com/office/2006/documentManagement/types"/>
    <xsd:import namespace="http://schemas.microsoft.com/office/infopath/2007/PartnerControls"/>
    <xsd:element name="Aihealue" ma:index="8" nillable="true" ma:displayName="Aihealue" ma:default="Henkilöstö" ma:format="Dropdown" ma:internalName="Aihealue" ma:readOnly="false">
      <xsd:simpleType>
        <xsd:restriction base="dms:Choice">
          <xsd:enumeration value="Henkilöstö"/>
          <xsd:enumeration value="Tukipalvelut"/>
          <xsd:enumeration value="Kansainväliset asiat - International Affairs"/>
          <xsd:enumeration value="Kirjasto- ja tietopalvelut"/>
          <xsd:enumeration value="Opiskelijapalvelut"/>
          <xsd:enumeration value="Taloushallinto"/>
          <xsd:enumeration value="Tietohallinto"/>
          <xsd:enumeration value="Tilapalvelut"/>
          <xsd:enumeration value="Viestintäpalvelut"/>
          <xsd:enumeration value="Yleishallinnon palvelut"/>
          <xsd:enumeration value="Muut palvelut"/>
          <xsd:enumeration value="O&amp;O"/>
          <xsd:enumeration value="TKI"/>
          <xsd:enumeration value="Osaamisalueet"/>
          <xsd:enumeration value="Hyvinvointiala"/>
          <xsd:enumeration value="Liiketoiminta- ja kulttuuriala"/>
          <xsd:enumeration value="Teknologia- ja ympäristöala"/>
          <xsd:enumeration value="Johtaminen ja laatu"/>
        </xsd:restriction>
      </xsd:simpleType>
    </xsd:element>
    <xsd:element name="Asiakirjatyyppi" ma:index="9" nillable="true" ma:displayName="Asiakirjatyyppi" ma:default="Muu asiakirja" ma:format="Dropdown" ma:internalName="Asiakirjatyyppi">
      <xsd:simpleType>
        <xsd:restriction base="dms:Choice">
          <xsd:enumeration value="Esite / esittelymateriaali"/>
          <xsd:enumeration value="Esityslista / Asialista"/>
          <xsd:enumeration value="Kirje"/>
          <xsd:enumeration value="Lomake"/>
          <xsd:enumeration value="Ohje"/>
          <xsd:enumeration value="Päätös"/>
          <xsd:enumeration value="Pöytäkirja / Muistio"/>
          <xsd:enumeration value="Raportti"/>
          <xsd:enumeration value="Sopimus"/>
          <xsd:enumeration value="Suunnitelma"/>
          <xsd:enumeration value="Tiedote"/>
          <xsd:enumeration value="Muu asiakirja"/>
        </xsd:restriction>
      </xsd:simpleType>
    </xsd:element>
    <xsd:element name="j3b534c50ba64dfd9276b9f3862c10bc" ma:index="10" nillable="true" ma:taxonomy="true" ma:internalName="j3b534c50ba64dfd9276b9f3862c10bc" ma:taxonomyFieldName="Asiasanat" ma:displayName="Asiasanat" ma:default="" ma:fieldId="{33b534c5-0ba6-4dfd-9276-b9f3862c10bc}" ma:taxonomyMulti="true" ma:sspId="1b83d0fd-d0bf-4cef-8f33-d812e24b4c17" ma:termSetId="81213cf9-4837-4806-b3a4-a1839d9b5766" ma:anchorId="00000000-0000-0000-0000-000000000000" ma:open="true" ma:isKeyword="false">
      <xsd:complexType>
        <xsd:sequence>
          <xsd:element ref="pc:Terms" minOccurs="0" maxOccurs="1"/>
        </xsd:sequence>
      </xsd:complexType>
    </xsd:element>
    <xsd:element name="TaxCatchAll" ma:index="11" nillable="true" ma:displayName="Luokituksen Kaikki-sarake" ma:description="" ma:hidden="true" ma:list="{867263f0-482b-43fa-a6f6-285e67ec53bf}" ma:internalName="TaxCatchAll" ma:showField="CatchAllData"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Luokituksen Kaikki-sarake1" ma:description="" ma:hidden="true" ma:list="{867263f0-482b-43fa-a6f6-285e67ec53bf}" ma:internalName="TaxCatchAllLabel" ma:readOnly="true" ma:showField="CatchAllDataLabel" ma:web="03ca75a4-7525-4fd0-b461-2a607204cfe9">
      <xsd:complexType>
        <xsd:complexContent>
          <xsd:extension base="dms:MultiChoiceLookup">
            <xsd:sequence>
              <xsd:element name="Value" type="dms:Lookup" maxOccurs="unbounded" minOccurs="0" nillable="true"/>
            </xsd:sequence>
          </xsd:extension>
        </xsd:complexContent>
      </xsd:complexType>
    </xsd:element>
    <xsd:element name="_dlc_DocId" ma:index="14" nillable="true" ma:displayName="Tiedostotunnisteen arvo" ma:description="Tälle kohteelle määritetyn tiedostotunnisteen arvo." ma:internalName="_dlc_DocId" ma:readOnly="true">
      <xsd:simpleType>
        <xsd:restriction base="dms:Text"/>
      </xsd:simpleType>
    </xsd:element>
    <xsd:element name="_dlc_DocIdUrl" ma:index="15" nillable="true" ma:displayName="Tiedostotunniste" ma:description="Tämän tiedoston pysyvä linkki."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Kohdistuspaiva" ma:index="17" nillable="true" ma:displayName="Kohdistuspäivä" ma:default="[today]" ma:description="Kohdistuspäivä voi olla esim. kokouspäivä, seminaaripäivä tai dokumentin luontipäivä." ma:format="DateOnly" ma:internalName="Kohdistuspaiva">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C67AB3C-4FF1-44F6-980A-7383BCE7259E}">
  <ds:schemaRefs>
    <ds:schemaRef ds:uri="http://schemas.microsoft.com/office/2006/documentManagement/type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http://purl.org/dc/terms/"/>
    <ds:schemaRef ds:uri="03ca75a4-7525-4fd0-b461-2a607204cfe9"/>
    <ds:schemaRef ds:uri="http://www.w3.org/XML/1998/namespace"/>
    <ds:schemaRef ds:uri="http://purl.org/dc/dcmitype/"/>
  </ds:schemaRefs>
</ds:datastoreItem>
</file>

<file path=customXml/itemProps2.xml><?xml version="1.0" encoding="utf-8"?>
<ds:datastoreItem xmlns:ds="http://schemas.openxmlformats.org/officeDocument/2006/customXml" ds:itemID="{39CBB439-B50E-4DB0-9FC8-6B453CD52360}">
  <ds:schemaRefs>
    <ds:schemaRef ds:uri="http://schemas.microsoft.com/sharepoint/v3/contenttype/forms"/>
  </ds:schemaRefs>
</ds:datastoreItem>
</file>

<file path=customXml/itemProps3.xml><?xml version="1.0" encoding="utf-8"?>
<ds:datastoreItem xmlns:ds="http://schemas.openxmlformats.org/officeDocument/2006/customXml" ds:itemID="{A67D8D73-49B9-4658-B468-DC9A53075A4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ca75a4-7525-4fd0-b461-2a607204cf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7206E14-00E8-4795-98EF-D5FF4DA3B361}">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
  <TotalTime>1292</TotalTime>
  <Words>143</Words>
  <Application>Microsoft Office PowerPoint</Application>
  <PresentationFormat>Mukautettu</PresentationFormat>
  <Paragraphs>32</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Calibri</vt:lpstr>
      <vt:lpstr>NewJuneHeavy</vt:lpstr>
      <vt:lpstr>Tahoma</vt:lpstr>
      <vt:lpstr>Office Theme</vt:lpstr>
      <vt:lpstr>SOSIONOMI (AMK), 210  op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Tradenomi 210 OP</dc:title>
  <dc:creator>Marja Kopeli</dc:creator>
  <cp:lastModifiedBy>Marja Kopeli</cp:lastModifiedBy>
  <cp:revision>15</cp:revision>
  <dcterms:created xsi:type="dcterms:W3CDTF">2017-09-20T15:00:41Z</dcterms:created>
  <dcterms:modified xsi:type="dcterms:W3CDTF">2017-12-11T12:11:14Z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2017-09-12T00:00:00Z</vt:filetime>
  </property>
  <property fmtid="{D5CDD505-2E9C-101B-9397-08002B2CF9AE}" pid="3" name="LastSaved">
    <vt:filetime>2017-09-20T00:00:00Z</vt:filetime>
  </property>
  <property fmtid="{D5CDD505-2E9C-101B-9397-08002B2CF9AE}" pid="4" name="ContentTypeId">
    <vt:lpwstr>0x0101007C99A6B7AEA5684BA478728D451E0C6F00D909798805D3D247B499D33B690536FF</vt:lpwstr>
  </property>
  <property fmtid="{D5CDD505-2E9C-101B-9397-08002B2CF9AE}" pid="5" name="_dlc_DocIdItemGuid">
    <vt:lpwstr>01c6cda1-c9de-4077-a67d-04b8de1638dd</vt:lpwstr>
  </property>
  <property fmtid="{D5CDD505-2E9C-101B-9397-08002B2CF9AE}" pid="6" name="Asiasanat">
    <vt:lpwstr/>
  </property>
</Properties>
</file>