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7"/>
  </p:notesMasterIdLst>
  <p:sldIdLst>
    <p:sldId id="256" r:id="rId6"/>
  </p:sldIdLst>
  <p:sldSz cx="7734300" cy="10515600"/>
  <p:notesSz cx="7734300" cy="105156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3D8A"/>
    <a:srgbClr val="DDDD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378" autoAdjust="0"/>
    <p:restoredTop sz="94660"/>
  </p:normalViewPr>
  <p:slideViewPr>
    <p:cSldViewPr>
      <p:cViewPr>
        <p:scale>
          <a:sx n="70" d="100"/>
          <a:sy n="70" d="100"/>
        </p:scale>
        <p:origin x="1860"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7650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178011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0548" y="3259836"/>
            <a:ext cx="6579552" cy="220827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1097" y="5888736"/>
            <a:ext cx="5418454" cy="26289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11/30/2017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11/30/2017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sz="half" idx="2"/>
          </p:nvPr>
        </p:nvSpPr>
        <p:spPr>
          <a:xfrm>
            <a:off x="387032" y="2418588"/>
            <a:ext cx="3367182" cy="6940296"/>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986434" y="2418588"/>
            <a:ext cx="3367182" cy="6940296"/>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11/30/2017</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11/30/2017</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11/30/2017</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812687" y="701834"/>
            <a:ext cx="4115275" cy="407034"/>
          </a:xfrm>
          <a:prstGeom prst="rect">
            <a:avLst/>
          </a:prstGeom>
        </p:spPr>
        <p:txBody>
          <a:bodyPr wrap="square" lIns="0" tIns="0" rIns="0" bIns="0">
            <a:spAutoFit/>
          </a:bodyPr>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a:xfrm>
            <a:off x="387032" y="2418588"/>
            <a:ext cx="6966584" cy="6940296"/>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31821" y="9779508"/>
            <a:ext cx="2477007" cy="52578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7032" y="9779508"/>
            <a:ext cx="1780349" cy="52578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11/30/2017</a:t>
            </a:fld>
            <a:endParaRPr lang="en-US"/>
          </a:p>
        </p:txBody>
      </p:sp>
      <p:sp>
        <p:nvSpPr>
          <p:cNvPr id="6" name="Holder 6"/>
          <p:cNvSpPr>
            <a:spLocks noGrp="1"/>
          </p:cNvSpPr>
          <p:nvPr>
            <p:ph type="sldNum" sz="quarter" idx="7"/>
          </p:nvPr>
        </p:nvSpPr>
        <p:spPr>
          <a:xfrm>
            <a:off x="5573268" y="9779508"/>
            <a:ext cx="1780349" cy="52578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 name="Up Arrow 72"/>
          <p:cNvSpPr/>
          <p:nvPr/>
        </p:nvSpPr>
        <p:spPr>
          <a:xfrm>
            <a:off x="4486816" y="8208927"/>
            <a:ext cx="476551" cy="349099"/>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Tahoma" panose="020B0604030504040204" pitchFamily="34" charset="0"/>
              <a:ea typeface="Tahoma" panose="020B0604030504040204" pitchFamily="34" charset="0"/>
              <a:cs typeface="Tahoma" panose="020B0604030504040204" pitchFamily="34" charset="0"/>
            </a:endParaRPr>
          </a:p>
        </p:txBody>
      </p:sp>
      <p:sp>
        <p:nvSpPr>
          <p:cNvPr id="2" name="object 2"/>
          <p:cNvSpPr txBox="1">
            <a:spLocks noGrp="1"/>
          </p:cNvSpPr>
          <p:nvPr>
            <p:ph type="title"/>
          </p:nvPr>
        </p:nvSpPr>
        <p:spPr>
          <a:xfrm>
            <a:off x="1640762" y="701834"/>
            <a:ext cx="4524269" cy="461665"/>
          </a:xfrm>
          <a:prstGeom prst="rect">
            <a:avLst/>
          </a:prstGeom>
        </p:spPr>
        <p:txBody>
          <a:bodyPr vert="horz" wrap="square" lIns="0" tIns="0" rIns="0" bIns="0" rtlCol="0">
            <a:spAutoFit/>
          </a:bodyPr>
          <a:lstStyle/>
          <a:p>
            <a:pPr marL="12700">
              <a:lnSpc>
                <a:spcPct val="100000"/>
              </a:lnSpc>
            </a:pPr>
            <a:r>
              <a:rPr lang="fi-FI" spc="-114" dirty="0" smtClean="0"/>
              <a:t>Agrologi</a:t>
            </a:r>
            <a:r>
              <a:rPr spc="-95" dirty="0" smtClean="0"/>
              <a:t> </a:t>
            </a:r>
            <a:r>
              <a:rPr lang="fi-FI" spc="-95" dirty="0" smtClean="0"/>
              <a:t>(AMK), </a:t>
            </a:r>
            <a:r>
              <a:rPr b="0" spc="-35" dirty="0" smtClean="0">
                <a:latin typeface="NewJuneBook"/>
                <a:cs typeface="NewJuneBook"/>
              </a:rPr>
              <a:t>2</a:t>
            </a:r>
            <a:r>
              <a:rPr lang="fi-FI" b="0" spc="-35" dirty="0" smtClean="0">
                <a:latin typeface="NewJuneBook"/>
                <a:cs typeface="NewJuneBook"/>
              </a:rPr>
              <a:t>4</a:t>
            </a:r>
            <a:r>
              <a:rPr b="0" spc="-35" dirty="0" smtClean="0">
                <a:latin typeface="NewJuneBook"/>
                <a:cs typeface="NewJuneBook"/>
              </a:rPr>
              <a:t>0</a:t>
            </a:r>
            <a:r>
              <a:rPr b="0" spc="-10" dirty="0" smtClean="0">
                <a:latin typeface="NewJuneBook"/>
                <a:cs typeface="NewJuneBook"/>
              </a:rPr>
              <a:t> </a:t>
            </a:r>
            <a:r>
              <a:rPr lang="fi-FI" b="0" spc="-10" dirty="0" smtClean="0">
                <a:latin typeface="NewJuneBook"/>
                <a:cs typeface="NewJuneBook"/>
              </a:rPr>
              <a:t>op</a:t>
            </a:r>
            <a:endParaRPr b="0" spc="-45" dirty="0">
              <a:latin typeface="NewJuneBook"/>
              <a:cs typeface="NewJuneBook"/>
            </a:endParaRPr>
          </a:p>
        </p:txBody>
      </p:sp>
      <p:sp>
        <p:nvSpPr>
          <p:cNvPr id="3" name="object 3"/>
          <p:cNvSpPr/>
          <p:nvPr/>
        </p:nvSpPr>
        <p:spPr>
          <a:xfrm>
            <a:off x="6075081" y="377948"/>
            <a:ext cx="1299845" cy="80010"/>
          </a:xfrm>
          <a:custGeom>
            <a:avLst/>
            <a:gdLst/>
            <a:ahLst/>
            <a:cxnLst/>
            <a:rect l="l" t="t" r="r" b="b"/>
            <a:pathLst>
              <a:path w="1299845" h="80009">
                <a:moveTo>
                  <a:pt x="28982" y="0"/>
                </a:moveTo>
                <a:lnTo>
                  <a:pt x="1299644" y="0"/>
                </a:lnTo>
                <a:lnTo>
                  <a:pt x="1270661" y="79629"/>
                </a:lnTo>
                <a:lnTo>
                  <a:pt x="0" y="79629"/>
                </a:lnTo>
                <a:lnTo>
                  <a:pt x="28982" y="0"/>
                </a:lnTo>
                <a:close/>
              </a:path>
            </a:pathLst>
          </a:custGeom>
          <a:solidFill>
            <a:srgbClr val="FFC20D"/>
          </a:solidFill>
        </p:spPr>
        <p:txBody>
          <a:bodyPr wrap="square" lIns="0" tIns="0" rIns="0" bIns="0" rtlCol="0"/>
          <a:lstStyle/>
          <a:p>
            <a:endParaRPr/>
          </a:p>
        </p:txBody>
      </p:sp>
      <p:sp>
        <p:nvSpPr>
          <p:cNvPr id="4" name="object 4"/>
          <p:cNvSpPr/>
          <p:nvPr/>
        </p:nvSpPr>
        <p:spPr>
          <a:xfrm>
            <a:off x="4965025" y="377948"/>
            <a:ext cx="1168400" cy="80010"/>
          </a:xfrm>
          <a:custGeom>
            <a:avLst/>
            <a:gdLst/>
            <a:ahLst/>
            <a:cxnLst/>
            <a:rect l="l" t="t" r="r" b="b"/>
            <a:pathLst>
              <a:path w="1168400" h="80009">
                <a:moveTo>
                  <a:pt x="28982" y="0"/>
                </a:moveTo>
                <a:lnTo>
                  <a:pt x="1168021" y="0"/>
                </a:lnTo>
                <a:lnTo>
                  <a:pt x="1139038" y="79629"/>
                </a:lnTo>
                <a:lnTo>
                  <a:pt x="0" y="79629"/>
                </a:lnTo>
                <a:lnTo>
                  <a:pt x="28982" y="0"/>
                </a:lnTo>
                <a:close/>
              </a:path>
            </a:pathLst>
          </a:custGeom>
          <a:solidFill>
            <a:srgbClr val="F5821F"/>
          </a:solidFill>
        </p:spPr>
        <p:txBody>
          <a:bodyPr wrap="square" lIns="0" tIns="0" rIns="0" bIns="0" rtlCol="0"/>
          <a:lstStyle/>
          <a:p>
            <a:endParaRPr/>
          </a:p>
        </p:txBody>
      </p:sp>
      <p:sp>
        <p:nvSpPr>
          <p:cNvPr id="5" name="object 5"/>
          <p:cNvSpPr/>
          <p:nvPr/>
        </p:nvSpPr>
        <p:spPr>
          <a:xfrm>
            <a:off x="3836503" y="377948"/>
            <a:ext cx="1186815" cy="80010"/>
          </a:xfrm>
          <a:custGeom>
            <a:avLst/>
            <a:gdLst/>
            <a:ahLst/>
            <a:cxnLst/>
            <a:rect l="l" t="t" r="r" b="b"/>
            <a:pathLst>
              <a:path w="1186814" h="80009">
                <a:moveTo>
                  <a:pt x="28982" y="0"/>
                </a:moveTo>
                <a:lnTo>
                  <a:pt x="1186487" y="0"/>
                </a:lnTo>
                <a:lnTo>
                  <a:pt x="1157504" y="79629"/>
                </a:lnTo>
                <a:lnTo>
                  <a:pt x="0" y="79629"/>
                </a:lnTo>
                <a:lnTo>
                  <a:pt x="28982" y="0"/>
                </a:lnTo>
                <a:close/>
              </a:path>
            </a:pathLst>
          </a:custGeom>
          <a:solidFill>
            <a:srgbClr val="EE3D8A"/>
          </a:solidFill>
        </p:spPr>
        <p:txBody>
          <a:bodyPr wrap="square" lIns="0" tIns="0" rIns="0" bIns="0" rtlCol="0"/>
          <a:lstStyle/>
          <a:p>
            <a:endParaRPr/>
          </a:p>
        </p:txBody>
      </p:sp>
      <p:sp>
        <p:nvSpPr>
          <p:cNvPr id="6" name="object 6"/>
          <p:cNvSpPr/>
          <p:nvPr/>
        </p:nvSpPr>
        <p:spPr>
          <a:xfrm>
            <a:off x="2708337" y="377948"/>
            <a:ext cx="1186180" cy="80010"/>
          </a:xfrm>
          <a:custGeom>
            <a:avLst/>
            <a:gdLst/>
            <a:ahLst/>
            <a:cxnLst/>
            <a:rect l="l" t="t" r="r" b="b"/>
            <a:pathLst>
              <a:path w="1186179" h="80009">
                <a:moveTo>
                  <a:pt x="28982" y="0"/>
                </a:moveTo>
                <a:lnTo>
                  <a:pt x="1186131" y="0"/>
                </a:lnTo>
                <a:lnTo>
                  <a:pt x="1157148" y="79629"/>
                </a:lnTo>
                <a:lnTo>
                  <a:pt x="0" y="79629"/>
                </a:lnTo>
                <a:lnTo>
                  <a:pt x="28982" y="0"/>
                </a:lnTo>
                <a:close/>
              </a:path>
            </a:pathLst>
          </a:custGeom>
          <a:solidFill>
            <a:srgbClr val="C6168D"/>
          </a:solidFill>
        </p:spPr>
        <p:txBody>
          <a:bodyPr wrap="square" lIns="0" tIns="0" rIns="0" bIns="0" rtlCol="0"/>
          <a:lstStyle/>
          <a:p>
            <a:endParaRPr/>
          </a:p>
        </p:txBody>
      </p:sp>
      <p:sp>
        <p:nvSpPr>
          <p:cNvPr id="7" name="object 7"/>
          <p:cNvSpPr/>
          <p:nvPr/>
        </p:nvSpPr>
        <p:spPr>
          <a:xfrm>
            <a:off x="1611158" y="377948"/>
            <a:ext cx="1155700" cy="80010"/>
          </a:xfrm>
          <a:custGeom>
            <a:avLst/>
            <a:gdLst/>
            <a:ahLst/>
            <a:cxnLst/>
            <a:rect l="l" t="t" r="r" b="b"/>
            <a:pathLst>
              <a:path w="1155700" h="80009">
                <a:moveTo>
                  <a:pt x="28982" y="0"/>
                </a:moveTo>
                <a:lnTo>
                  <a:pt x="1155143" y="0"/>
                </a:lnTo>
                <a:lnTo>
                  <a:pt x="1126160" y="79629"/>
                </a:lnTo>
                <a:lnTo>
                  <a:pt x="0" y="79629"/>
                </a:lnTo>
                <a:lnTo>
                  <a:pt x="28982" y="0"/>
                </a:lnTo>
                <a:close/>
              </a:path>
            </a:pathLst>
          </a:custGeom>
          <a:solidFill>
            <a:srgbClr val="00BBCE"/>
          </a:solidFill>
        </p:spPr>
        <p:txBody>
          <a:bodyPr wrap="square" lIns="0" tIns="0" rIns="0" bIns="0" rtlCol="0"/>
          <a:lstStyle/>
          <a:p>
            <a:endParaRPr/>
          </a:p>
        </p:txBody>
      </p:sp>
      <p:sp>
        <p:nvSpPr>
          <p:cNvPr id="8" name="object 8"/>
          <p:cNvSpPr/>
          <p:nvPr/>
        </p:nvSpPr>
        <p:spPr>
          <a:xfrm>
            <a:off x="369492" y="377948"/>
            <a:ext cx="1271270" cy="80010"/>
          </a:xfrm>
          <a:custGeom>
            <a:avLst/>
            <a:gdLst/>
            <a:ahLst/>
            <a:cxnLst/>
            <a:rect l="l" t="t" r="r" b="b"/>
            <a:pathLst>
              <a:path w="1271270" h="80009">
                <a:moveTo>
                  <a:pt x="1270648" y="0"/>
                </a:moveTo>
                <a:lnTo>
                  <a:pt x="28982" y="0"/>
                </a:lnTo>
                <a:lnTo>
                  <a:pt x="0" y="79628"/>
                </a:lnTo>
                <a:lnTo>
                  <a:pt x="1241666" y="79628"/>
                </a:lnTo>
                <a:lnTo>
                  <a:pt x="1270648" y="0"/>
                </a:lnTo>
                <a:close/>
              </a:path>
            </a:pathLst>
          </a:custGeom>
          <a:solidFill>
            <a:srgbClr val="8DC63F"/>
          </a:solidFill>
        </p:spPr>
        <p:txBody>
          <a:bodyPr wrap="square" lIns="0" tIns="0" rIns="0" bIns="0" rtlCol="0"/>
          <a:lstStyle/>
          <a:p>
            <a:endParaRPr/>
          </a:p>
        </p:txBody>
      </p:sp>
      <p:sp>
        <p:nvSpPr>
          <p:cNvPr id="16" name="object 16"/>
          <p:cNvSpPr txBox="1"/>
          <p:nvPr/>
        </p:nvSpPr>
        <p:spPr>
          <a:xfrm>
            <a:off x="2783556" y="3905446"/>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31" name="object 31"/>
          <p:cNvSpPr txBox="1"/>
          <p:nvPr/>
        </p:nvSpPr>
        <p:spPr>
          <a:xfrm>
            <a:off x="2645244" y="3582550"/>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35" name="object 10"/>
          <p:cNvSpPr/>
          <p:nvPr/>
        </p:nvSpPr>
        <p:spPr>
          <a:xfrm>
            <a:off x="435133" y="8547809"/>
            <a:ext cx="1983105" cy="1586791"/>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FC20D">
              <a:alpha val="80000"/>
            </a:srgbClr>
          </a:solidFill>
        </p:spPr>
        <p:txBody>
          <a:bodyPr wrap="square" lIns="0" tIns="0" rIns="0" bIns="0" rtlCol="0"/>
          <a:lstStyle/>
          <a:p>
            <a:endParaRPr/>
          </a:p>
        </p:txBody>
      </p:sp>
      <p:sp>
        <p:nvSpPr>
          <p:cNvPr id="36" name="object 11"/>
          <p:cNvSpPr txBox="1"/>
          <p:nvPr/>
        </p:nvSpPr>
        <p:spPr>
          <a:xfrm>
            <a:off x="534127" y="8741071"/>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1</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37" name="object 12"/>
          <p:cNvSpPr txBox="1"/>
          <p:nvPr/>
        </p:nvSpPr>
        <p:spPr>
          <a:xfrm>
            <a:off x="1140397" y="8915781"/>
            <a:ext cx="1009650" cy="568041"/>
          </a:xfrm>
          <a:prstGeom prst="rect">
            <a:avLst/>
          </a:prstGeom>
        </p:spPr>
        <p:txBody>
          <a:bodyPr vert="horz" wrap="square" lIns="0" tIns="0" rIns="0" bIns="0" rtlCol="0">
            <a:spAutoFit/>
          </a:bodyPr>
          <a:lstStyle/>
          <a:p>
            <a:pPr algn="just">
              <a:lnSpc>
                <a:spcPct val="106700"/>
              </a:lnSpc>
            </a:pPr>
            <a:r>
              <a:rPr sz="1150" b="1" spc="-35" dirty="0">
                <a:solidFill>
                  <a:srgbClr val="FFFFFF"/>
                </a:solidFill>
                <a:latin typeface="Tahoma" panose="020B0604030504040204" pitchFamily="34" charset="0"/>
                <a:ea typeface="Tahoma" panose="020B0604030504040204" pitchFamily="34" charset="0"/>
                <a:cs typeface="Tahoma" panose="020B0604030504040204" pitchFamily="34" charset="0"/>
              </a:rPr>
              <a:t>Ammattialaan </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perehtyminen</a:t>
            </a:r>
            <a:r>
              <a:rPr sz="1150" b="1" spc="-15" dirty="0">
                <a:solidFill>
                  <a:srgbClr val="FFFFFF"/>
                </a:solidFill>
                <a:latin typeface="Tahoma" panose="020B0604030504040204" pitchFamily="34" charset="0"/>
                <a:ea typeface="Tahoma" panose="020B0604030504040204" pitchFamily="34" charset="0"/>
                <a:cs typeface="Tahoma" panose="020B0604030504040204" pitchFamily="34" charset="0"/>
              </a:rPr>
              <a:t> </a:t>
            </a:r>
            <a:r>
              <a:rPr sz="1150" spc="5" dirty="0">
                <a:solidFill>
                  <a:srgbClr val="FFFFFF"/>
                </a:solidFill>
                <a:latin typeface="Tahoma" panose="020B0604030504040204" pitchFamily="34" charset="0"/>
                <a:ea typeface="Tahoma" panose="020B0604030504040204" pitchFamily="34" charset="0"/>
                <a:cs typeface="Tahoma" panose="020B0604030504040204" pitchFamily="34" charset="0"/>
              </a:rPr>
              <a:t>60</a:t>
            </a:r>
            <a:r>
              <a:rPr sz="1150" dirty="0">
                <a:solidFill>
                  <a:srgbClr val="FFFFFF"/>
                </a:solidFill>
                <a:latin typeface="Tahoma" panose="020B0604030504040204" pitchFamily="34" charset="0"/>
                <a:ea typeface="Tahoma" panose="020B0604030504040204" pitchFamily="34" charset="0"/>
                <a:cs typeface="Tahoma" panose="020B0604030504040204" pitchFamily="34" charset="0"/>
              </a:rPr>
              <a:t> </a:t>
            </a:r>
            <a:r>
              <a:rPr sz="1150" spc="5" dirty="0">
                <a:solidFill>
                  <a:srgbClr val="FFFFFF"/>
                </a:solidFill>
                <a:latin typeface="Tahoma" panose="020B0604030504040204" pitchFamily="34" charset="0"/>
                <a:ea typeface="Tahoma" panose="020B0604030504040204" pitchFamily="34" charset="0"/>
                <a:cs typeface="Tahoma" panose="020B0604030504040204" pitchFamily="34" charset="0"/>
              </a:rPr>
              <a:t>op</a:t>
            </a:r>
            <a:endParaRPr sz="1150" dirty="0">
              <a:latin typeface="Tahoma" panose="020B0604030504040204" pitchFamily="34" charset="0"/>
              <a:ea typeface="Tahoma" panose="020B0604030504040204" pitchFamily="34" charset="0"/>
              <a:cs typeface="Tahoma" panose="020B0604030504040204" pitchFamily="34" charset="0"/>
            </a:endParaRPr>
          </a:p>
        </p:txBody>
      </p:sp>
      <p:sp>
        <p:nvSpPr>
          <p:cNvPr id="38" name="object 13"/>
          <p:cNvSpPr/>
          <p:nvPr/>
        </p:nvSpPr>
        <p:spPr>
          <a:xfrm>
            <a:off x="435133" y="2979935"/>
            <a:ext cx="1983105" cy="1536700"/>
          </a:xfrm>
          <a:custGeom>
            <a:avLst/>
            <a:gdLst/>
            <a:ahLst/>
            <a:cxnLst/>
            <a:rect l="l" t="t" r="r" b="b"/>
            <a:pathLst>
              <a:path w="1983105" h="1536700">
                <a:moveTo>
                  <a:pt x="0" y="1536293"/>
                </a:moveTo>
                <a:lnTo>
                  <a:pt x="1983003" y="1536293"/>
                </a:lnTo>
                <a:lnTo>
                  <a:pt x="1983003" y="0"/>
                </a:lnTo>
                <a:lnTo>
                  <a:pt x="0" y="0"/>
                </a:lnTo>
                <a:lnTo>
                  <a:pt x="0" y="1536293"/>
                </a:lnTo>
                <a:close/>
              </a:path>
            </a:pathLst>
          </a:custGeom>
          <a:solidFill>
            <a:srgbClr val="EE3D8A">
              <a:alpha val="80000"/>
            </a:srgbClr>
          </a:solidFill>
        </p:spPr>
        <p:txBody>
          <a:bodyPr wrap="square" lIns="0" tIns="0" rIns="0" bIns="0" rtlCol="0"/>
          <a:lstStyle/>
          <a:p>
            <a:endParaRPr/>
          </a:p>
        </p:txBody>
      </p:sp>
      <p:sp>
        <p:nvSpPr>
          <p:cNvPr id="39" name="object 14"/>
          <p:cNvSpPr txBox="1"/>
          <p:nvPr/>
        </p:nvSpPr>
        <p:spPr>
          <a:xfrm>
            <a:off x="534127" y="3051088"/>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4</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0" name="object 15"/>
          <p:cNvSpPr txBox="1"/>
          <p:nvPr/>
        </p:nvSpPr>
        <p:spPr>
          <a:xfrm>
            <a:off x="1115904" y="3172142"/>
            <a:ext cx="958850" cy="705321"/>
          </a:xfrm>
          <a:prstGeom prst="rect">
            <a:avLst/>
          </a:prstGeom>
        </p:spPr>
        <p:txBody>
          <a:bodyPr vert="horz" wrap="square" lIns="0" tIns="0" rIns="0" bIns="0" rtlCol="0">
            <a:spAutoFit/>
          </a:bodyPr>
          <a:lstStyle/>
          <a:p>
            <a:pPr>
              <a:lnSpc>
                <a:spcPts val="1340"/>
              </a:lnSpc>
            </a:pPr>
            <a:r>
              <a:rPr sz="1150" b="1" spc="-25" dirty="0">
                <a:solidFill>
                  <a:srgbClr val="FFFFFF"/>
                </a:solidFill>
                <a:latin typeface="Tahoma" panose="020B0604030504040204" pitchFamily="34" charset="0"/>
                <a:ea typeface="Tahoma" panose="020B0604030504040204" pitchFamily="34" charset="0"/>
                <a:cs typeface="Tahoma" panose="020B0604030504040204" pitchFamily="34" charset="0"/>
              </a:rPr>
              <a:t>Oman </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osaamisen</a:t>
            </a:r>
            <a:r>
              <a:rPr sz="1150" b="1" spc="-20" dirty="0">
                <a:solidFill>
                  <a:srgbClr val="FFFFFF"/>
                </a:solidFill>
                <a:latin typeface="Tahoma" panose="020B0604030504040204" pitchFamily="34" charset="0"/>
                <a:ea typeface="Tahoma" panose="020B0604030504040204" pitchFamily="34" charset="0"/>
                <a:cs typeface="Tahoma" panose="020B0604030504040204" pitchFamily="34" charset="0"/>
              </a:rPr>
              <a:t> s</a:t>
            </a:r>
            <a:r>
              <a:rPr sz="1150" b="1" spc="-45" dirty="0">
                <a:solidFill>
                  <a:srgbClr val="FFFFFF"/>
                </a:solidFill>
                <a:latin typeface="Tahoma" panose="020B0604030504040204" pitchFamily="34" charset="0"/>
                <a:ea typeface="Tahoma" panose="020B0604030504040204" pitchFamily="34" charset="0"/>
                <a:cs typeface="Tahoma" panose="020B0604030504040204" pitchFamily="34" charset="0"/>
              </a:rPr>
              <a:t>ov</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eltaminen</a:t>
            </a:r>
            <a:endParaRPr sz="1150" dirty="0">
              <a:latin typeface="Tahoma" panose="020B0604030504040204" pitchFamily="34" charset="0"/>
              <a:ea typeface="Tahoma" panose="020B0604030504040204" pitchFamily="34" charset="0"/>
              <a:cs typeface="Tahoma" panose="020B0604030504040204" pitchFamily="34" charset="0"/>
            </a:endParaRPr>
          </a:p>
          <a:p>
            <a:pPr>
              <a:lnSpc>
                <a:spcPts val="1350"/>
              </a:lnSpc>
              <a:spcBef>
                <a:spcPts val="180"/>
              </a:spcBef>
            </a:pPr>
            <a:r>
              <a:rPr lang="fi-FI" sz="1150" spc="5" dirty="0">
                <a:solidFill>
                  <a:srgbClr val="FFFFFF"/>
                </a:solidFill>
                <a:latin typeface="Tahoma" panose="020B0604030504040204" pitchFamily="34" charset="0"/>
                <a:ea typeface="Tahoma" panose="020B0604030504040204" pitchFamily="34" charset="0"/>
                <a:cs typeface="Tahoma" panose="020B0604030504040204" pitchFamily="34" charset="0"/>
              </a:rPr>
              <a:t>6</a:t>
            </a:r>
            <a:r>
              <a:rPr sz="1150" spc="5" dirty="0" smtClean="0">
                <a:solidFill>
                  <a:srgbClr val="FFFFFF"/>
                </a:solidFill>
                <a:latin typeface="Tahoma" panose="020B0604030504040204" pitchFamily="34" charset="0"/>
                <a:ea typeface="Tahoma" panose="020B0604030504040204" pitchFamily="34" charset="0"/>
                <a:cs typeface="Tahoma" panose="020B0604030504040204" pitchFamily="34" charset="0"/>
              </a:rPr>
              <a:t>0 </a:t>
            </a:r>
            <a:r>
              <a:rPr sz="1150" spc="5" dirty="0">
                <a:solidFill>
                  <a:srgbClr val="FFFFFF"/>
                </a:solidFill>
                <a:latin typeface="Tahoma" panose="020B0604030504040204" pitchFamily="34" charset="0"/>
                <a:ea typeface="Tahoma" panose="020B0604030504040204" pitchFamily="34" charset="0"/>
                <a:cs typeface="Tahoma" panose="020B0604030504040204" pitchFamily="34" charset="0"/>
              </a:rPr>
              <a:t>op</a:t>
            </a:r>
            <a:endParaRPr sz="1150" dirty="0">
              <a:latin typeface="Tahoma" panose="020B0604030504040204" pitchFamily="34" charset="0"/>
              <a:ea typeface="Tahoma" panose="020B0604030504040204" pitchFamily="34" charset="0"/>
              <a:cs typeface="Tahoma" panose="020B0604030504040204" pitchFamily="34" charset="0"/>
            </a:endParaRPr>
          </a:p>
        </p:txBody>
      </p:sp>
      <p:sp>
        <p:nvSpPr>
          <p:cNvPr id="41" name="object 37"/>
          <p:cNvSpPr/>
          <p:nvPr/>
        </p:nvSpPr>
        <p:spPr>
          <a:xfrm>
            <a:off x="435133" y="4863878"/>
            <a:ext cx="1983105" cy="1506645"/>
          </a:xfrm>
          <a:custGeom>
            <a:avLst/>
            <a:gdLst/>
            <a:ahLst/>
            <a:cxnLst/>
            <a:rect l="l" t="t" r="r" b="b"/>
            <a:pathLst>
              <a:path w="1983105" h="1413510">
                <a:moveTo>
                  <a:pt x="0" y="1413433"/>
                </a:moveTo>
                <a:lnTo>
                  <a:pt x="1983003" y="1413433"/>
                </a:lnTo>
                <a:lnTo>
                  <a:pt x="1983003" y="0"/>
                </a:lnTo>
                <a:lnTo>
                  <a:pt x="0" y="0"/>
                </a:lnTo>
                <a:lnTo>
                  <a:pt x="0" y="1413433"/>
                </a:lnTo>
                <a:close/>
              </a:path>
            </a:pathLst>
          </a:custGeom>
          <a:solidFill>
            <a:srgbClr val="00BBCE">
              <a:alpha val="80000"/>
            </a:srgbClr>
          </a:solidFill>
        </p:spPr>
        <p:txBody>
          <a:bodyPr wrap="square" lIns="0" tIns="0" rIns="0" bIns="0" rtlCol="0"/>
          <a:lstStyle/>
          <a:p>
            <a:endParaRPr/>
          </a:p>
        </p:txBody>
      </p:sp>
      <p:sp>
        <p:nvSpPr>
          <p:cNvPr id="42" name="object 38"/>
          <p:cNvSpPr txBox="1"/>
          <p:nvPr/>
        </p:nvSpPr>
        <p:spPr>
          <a:xfrm>
            <a:off x="534127" y="4941147"/>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3</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3" name="object 39"/>
          <p:cNvSpPr txBox="1"/>
          <p:nvPr/>
        </p:nvSpPr>
        <p:spPr>
          <a:xfrm>
            <a:off x="1131508" y="5083769"/>
            <a:ext cx="1002030" cy="705321"/>
          </a:xfrm>
          <a:prstGeom prst="rect">
            <a:avLst/>
          </a:prstGeom>
        </p:spPr>
        <p:txBody>
          <a:bodyPr vert="horz" wrap="square" lIns="0" tIns="0" rIns="0" bIns="0" rtlCol="0">
            <a:spAutoFit/>
          </a:bodyPr>
          <a:lstStyle/>
          <a:p>
            <a:pPr>
              <a:lnSpc>
                <a:spcPts val="1340"/>
              </a:lnSpc>
            </a:pPr>
            <a:r>
              <a:rPr sz="1150" b="1" spc="-25" dirty="0">
                <a:solidFill>
                  <a:srgbClr val="FFFFFF"/>
                </a:solidFill>
                <a:latin typeface="Tahoma" panose="020B0604030504040204" pitchFamily="34" charset="0"/>
                <a:ea typeface="Tahoma" panose="020B0604030504040204" pitchFamily="34" charset="0"/>
                <a:cs typeface="Tahoma" panose="020B0604030504040204" pitchFamily="34" charset="0"/>
              </a:rPr>
              <a:t>Oman </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osaamisen</a:t>
            </a:r>
            <a:r>
              <a:rPr sz="1150" b="1" spc="-25" dirty="0">
                <a:solidFill>
                  <a:srgbClr val="FFFFFF"/>
                </a:solidFill>
                <a:latin typeface="Tahoma" panose="020B0604030504040204" pitchFamily="34" charset="0"/>
                <a:ea typeface="Tahoma" panose="020B0604030504040204" pitchFamily="34" charset="0"/>
                <a:cs typeface="Tahoma" panose="020B0604030504040204" pitchFamily="34" charset="0"/>
              </a:rPr>
              <a:t> sy</a:t>
            </a:r>
            <a:r>
              <a:rPr sz="1150" b="1" spc="-45" dirty="0">
                <a:solidFill>
                  <a:srgbClr val="FFFFFF"/>
                </a:solidFill>
                <a:latin typeface="Tahoma" panose="020B0604030504040204" pitchFamily="34" charset="0"/>
                <a:ea typeface="Tahoma" panose="020B0604030504040204" pitchFamily="34" charset="0"/>
                <a:cs typeface="Tahoma" panose="020B0604030504040204" pitchFamily="34" charset="0"/>
              </a:rPr>
              <a:t>v</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entäminen</a:t>
            </a:r>
            <a:endParaRPr sz="1150" dirty="0">
              <a:latin typeface="Tahoma" panose="020B0604030504040204" pitchFamily="34" charset="0"/>
              <a:ea typeface="Tahoma" panose="020B0604030504040204" pitchFamily="34" charset="0"/>
              <a:cs typeface="Tahoma" panose="020B0604030504040204" pitchFamily="34" charset="0"/>
            </a:endParaRPr>
          </a:p>
          <a:p>
            <a:pPr>
              <a:lnSpc>
                <a:spcPts val="1350"/>
              </a:lnSpc>
              <a:spcBef>
                <a:spcPts val="180"/>
              </a:spcBef>
            </a:pPr>
            <a:r>
              <a:rPr sz="1150" spc="5" dirty="0">
                <a:solidFill>
                  <a:srgbClr val="FFFFFF"/>
                </a:solidFill>
                <a:latin typeface="Tahoma" panose="020B0604030504040204" pitchFamily="34" charset="0"/>
                <a:ea typeface="Tahoma" panose="020B0604030504040204" pitchFamily="34" charset="0"/>
                <a:cs typeface="Tahoma" panose="020B0604030504040204" pitchFamily="34" charset="0"/>
              </a:rPr>
              <a:t>60 op</a:t>
            </a:r>
            <a:endParaRPr sz="1150" dirty="0">
              <a:latin typeface="Tahoma" panose="020B0604030504040204" pitchFamily="34" charset="0"/>
              <a:ea typeface="Tahoma" panose="020B0604030504040204" pitchFamily="34" charset="0"/>
              <a:cs typeface="Tahoma" panose="020B0604030504040204" pitchFamily="34" charset="0"/>
            </a:endParaRPr>
          </a:p>
        </p:txBody>
      </p:sp>
      <p:sp>
        <p:nvSpPr>
          <p:cNvPr id="44" name="object 40"/>
          <p:cNvSpPr/>
          <p:nvPr/>
        </p:nvSpPr>
        <p:spPr>
          <a:xfrm>
            <a:off x="435133" y="6701316"/>
            <a:ext cx="1983105" cy="1510018"/>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5821F">
              <a:alpha val="80000"/>
            </a:srgbClr>
          </a:solidFill>
        </p:spPr>
        <p:txBody>
          <a:bodyPr wrap="square" lIns="0" tIns="0" rIns="0" bIns="0" rtlCol="0"/>
          <a:lstStyle/>
          <a:p>
            <a:endParaRPr/>
          </a:p>
        </p:txBody>
      </p:sp>
      <p:sp>
        <p:nvSpPr>
          <p:cNvPr id="45" name="object 41"/>
          <p:cNvSpPr txBox="1"/>
          <p:nvPr/>
        </p:nvSpPr>
        <p:spPr>
          <a:xfrm>
            <a:off x="534127" y="6834228"/>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2</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6" name="object 42"/>
          <p:cNvSpPr txBox="1"/>
          <p:nvPr/>
        </p:nvSpPr>
        <p:spPr>
          <a:xfrm>
            <a:off x="1131508" y="6926309"/>
            <a:ext cx="937894" cy="694055"/>
          </a:xfrm>
          <a:prstGeom prst="rect">
            <a:avLst/>
          </a:prstGeom>
        </p:spPr>
        <p:txBody>
          <a:bodyPr vert="horz" wrap="square" lIns="0" tIns="0" rIns="0" bIns="0" rtlCol="0">
            <a:spAutoFit/>
          </a:bodyPr>
          <a:lstStyle/>
          <a:p>
            <a:pPr>
              <a:lnSpc>
                <a:spcPts val="1340"/>
              </a:lnSpc>
            </a:pPr>
            <a:r>
              <a:rPr sz="1150" b="1" spc="-25" dirty="0">
                <a:solidFill>
                  <a:srgbClr val="FFFFFF"/>
                </a:solidFill>
                <a:latin typeface="NewJuneBold"/>
                <a:cs typeface="NewJuneBold"/>
              </a:rPr>
              <a:t>Oman </a:t>
            </a:r>
            <a:r>
              <a:rPr sz="1150" b="1" spc="-30" dirty="0">
                <a:solidFill>
                  <a:srgbClr val="FFFFFF"/>
                </a:solidFill>
                <a:latin typeface="NewJuneBold"/>
                <a:cs typeface="NewJuneBold"/>
              </a:rPr>
              <a:t>osaamisen</a:t>
            </a:r>
            <a:r>
              <a:rPr sz="1150" b="1" spc="-15" dirty="0">
                <a:solidFill>
                  <a:srgbClr val="FFFFFF"/>
                </a:solidFill>
                <a:latin typeface="NewJuneBold"/>
                <a:cs typeface="NewJuneBold"/>
              </a:rPr>
              <a:t> </a:t>
            </a:r>
            <a:r>
              <a:rPr sz="1150" b="1" spc="-55" dirty="0">
                <a:solidFill>
                  <a:srgbClr val="FFFFFF"/>
                </a:solidFill>
                <a:latin typeface="NewJuneBold"/>
                <a:cs typeface="NewJuneBold"/>
              </a:rPr>
              <a:t>k</a:t>
            </a:r>
            <a:r>
              <a:rPr sz="1150" b="1" spc="-30" dirty="0">
                <a:solidFill>
                  <a:srgbClr val="FFFFFF"/>
                </a:solidFill>
                <a:latin typeface="NewJuneBold"/>
                <a:cs typeface="NewJuneBold"/>
              </a:rPr>
              <a:t>ehittäminen</a:t>
            </a:r>
            <a:endParaRPr sz="1150" dirty="0">
              <a:latin typeface="NewJuneBold"/>
              <a:cs typeface="NewJuneBold"/>
            </a:endParaRPr>
          </a:p>
          <a:p>
            <a:pPr>
              <a:lnSpc>
                <a:spcPts val="1350"/>
              </a:lnSpc>
              <a:spcBef>
                <a:spcPts val="180"/>
              </a:spcBef>
            </a:pPr>
            <a:r>
              <a:rPr sz="1150" spc="5" dirty="0">
                <a:solidFill>
                  <a:srgbClr val="FFFFFF"/>
                </a:solidFill>
                <a:latin typeface="NewJuneBook"/>
                <a:cs typeface="NewJuneBook"/>
              </a:rPr>
              <a:t>60 op</a:t>
            </a:r>
            <a:endParaRPr sz="1150" dirty="0">
              <a:latin typeface="NewJuneBook"/>
              <a:cs typeface="NewJuneBook"/>
            </a:endParaRPr>
          </a:p>
        </p:txBody>
      </p:sp>
      <p:sp>
        <p:nvSpPr>
          <p:cNvPr id="47" name="Rectangle 46"/>
          <p:cNvSpPr/>
          <p:nvPr/>
        </p:nvSpPr>
        <p:spPr>
          <a:xfrm>
            <a:off x="435133" y="1238212"/>
            <a:ext cx="6904000" cy="1308078"/>
          </a:xfrm>
          <a:prstGeom prst="rect">
            <a:avLst/>
          </a:prstGeom>
          <a:solidFill>
            <a:srgbClr val="C616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dirty="0"/>
              <a:t>Savoniasta valmistuvana agrologina tulet olemaan verkostoitunut ja kansainvälisesti ajatteleva ammattilainen, ja ymmärrät maaseutuelinkeinoissa tapahtuvat muutokset. Tunnet perusteellisesti maatilatalouden biologiset prosessit ja niiden vuorovaikutuksen ympäristön kanssa sekä maaseudun monipuolisen yritystoiminnan. Ammattitaidossasi korostuvat liikkeenjohdolliset taidot, lisäksi sinulla on hyvät viestintä- ja vuorovaikutustaidot. Sinulle muodostuu opintojen aikana vahva ammatti-identiteetti, sekä halua ja osaamista työskennellä suomalaisen maaseudun hyväksi.</a:t>
            </a:r>
          </a:p>
        </p:txBody>
      </p:sp>
      <p:sp>
        <p:nvSpPr>
          <p:cNvPr id="48" name="Rectangle 47"/>
          <p:cNvSpPr/>
          <p:nvPr/>
        </p:nvSpPr>
        <p:spPr>
          <a:xfrm>
            <a:off x="2470002" y="2979935"/>
            <a:ext cx="4812030" cy="1551446"/>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49" name="TextBox 48"/>
          <p:cNvSpPr txBox="1"/>
          <p:nvPr/>
        </p:nvSpPr>
        <p:spPr>
          <a:xfrm>
            <a:off x="2460267" y="2995868"/>
            <a:ext cx="2619628"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Tulevaisuuden haasteita ja</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0" name="Rectangle 49"/>
          <p:cNvSpPr/>
          <p:nvPr/>
        </p:nvSpPr>
        <p:spPr>
          <a:xfrm>
            <a:off x="2546684" y="4213223"/>
            <a:ext cx="4626019" cy="2473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Opinnäytetyö</a:t>
            </a:r>
          </a:p>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Valinnaiset opinnot</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2" name="object 16"/>
          <p:cNvSpPr txBox="1"/>
          <p:nvPr/>
        </p:nvSpPr>
        <p:spPr>
          <a:xfrm>
            <a:off x="2777667" y="5767718"/>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53" name="object 31"/>
          <p:cNvSpPr txBox="1"/>
          <p:nvPr/>
        </p:nvSpPr>
        <p:spPr>
          <a:xfrm>
            <a:off x="2639355" y="5444822"/>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54" name="Rectangle 53"/>
          <p:cNvSpPr/>
          <p:nvPr/>
        </p:nvSpPr>
        <p:spPr>
          <a:xfrm>
            <a:off x="2492251" y="4863524"/>
            <a:ext cx="4812030" cy="1510018"/>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55" name="TextBox 54"/>
          <p:cNvSpPr txBox="1"/>
          <p:nvPr/>
        </p:nvSpPr>
        <p:spPr>
          <a:xfrm>
            <a:off x="2492251" y="4892167"/>
            <a:ext cx="3212739"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Maatalousyrityksen kehittäminen</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6" name="Rectangle 55"/>
          <p:cNvSpPr/>
          <p:nvPr/>
        </p:nvSpPr>
        <p:spPr>
          <a:xfrm>
            <a:off x="2585256" y="5185581"/>
            <a:ext cx="4626019" cy="41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Viljelysuunnittelu, lohkokirjanpito ja tukiehdot, Tuottava maidon ja naudanlihantuotanto, Maatilan sukupolvenvaihdos ja kehittäminen, Tutkimusmenetelmät</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7" name="Rectangle 56"/>
          <p:cNvSpPr/>
          <p:nvPr/>
        </p:nvSpPr>
        <p:spPr>
          <a:xfrm>
            <a:off x="2590543" y="5895992"/>
            <a:ext cx="4626019" cy="4097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Organisaation viestintä ja johtaminen,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Eläinaineksen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kehittäminen, </a:t>
            </a:r>
          </a:p>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Energiatehokas maatilarakentaminen</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 Laskentatoimi, </a:t>
            </a: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Svenska</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i </a:t>
            </a: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arbetslivet</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8" name="TextBox 57"/>
          <p:cNvSpPr txBox="1"/>
          <p:nvPr/>
        </p:nvSpPr>
        <p:spPr>
          <a:xfrm>
            <a:off x="2501418" y="5581056"/>
            <a:ext cx="3044423"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Maatalousyrityksen johtaminen</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9" name="object 16"/>
          <p:cNvSpPr txBox="1"/>
          <p:nvPr/>
        </p:nvSpPr>
        <p:spPr>
          <a:xfrm>
            <a:off x="2777667" y="7605510"/>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60" name="object 31"/>
          <p:cNvSpPr txBox="1"/>
          <p:nvPr/>
        </p:nvSpPr>
        <p:spPr>
          <a:xfrm>
            <a:off x="2639355" y="7282614"/>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61" name="Rectangle 60"/>
          <p:cNvSpPr/>
          <p:nvPr/>
        </p:nvSpPr>
        <p:spPr>
          <a:xfrm>
            <a:off x="2492251" y="6701316"/>
            <a:ext cx="4812030" cy="1510018"/>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2" name="TextBox 61"/>
          <p:cNvSpPr txBox="1"/>
          <p:nvPr/>
        </p:nvSpPr>
        <p:spPr>
          <a:xfrm>
            <a:off x="2492251" y="6720924"/>
            <a:ext cx="2659702"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Toimialan talouden hallinta</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63" name="Rectangle 62"/>
          <p:cNvSpPr/>
          <p:nvPr/>
        </p:nvSpPr>
        <p:spPr>
          <a:xfrm>
            <a:off x="2585256" y="7035191"/>
            <a:ext cx="4626019" cy="41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Ruokinnan suunnittelu, toteutus ja seuranta, Yrittäjyys ja liiketoiminta, Kannattavuustekijät ja kehittämismahdollisuudet, Eurooppalainen maaseutupolitiikka</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4" name="Rectangle 63"/>
          <p:cNvSpPr/>
          <p:nvPr/>
        </p:nvSpPr>
        <p:spPr>
          <a:xfrm>
            <a:off x="2585256" y="7714693"/>
            <a:ext cx="4626019" cy="4097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Maatilayrityksen talous,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Eläinten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hyvinvointi,</a:t>
            </a:r>
          </a:p>
          <a:p>
            <a:pPr algn="ct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Viljelyolosuhteet, viljelytoimet ja kasvinjalostus, </a:t>
            </a:r>
            <a:r>
              <a:rPr lang="fi-FI" sz="800" b="1" dirty="0" err="1">
                <a:solidFill>
                  <a:schemeClr val="tx1"/>
                </a:solidFill>
                <a:latin typeface="Tahoma" panose="020B0604030504040204" pitchFamily="34" charset="0"/>
                <a:ea typeface="Tahoma" panose="020B0604030504040204" pitchFamily="34" charset="0"/>
                <a:cs typeface="Tahoma" panose="020B0604030504040204" pitchFamily="34" charset="0"/>
              </a:rPr>
              <a:t>Agriculture</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in </a:t>
            </a: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global</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context</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5" name="TextBox 64"/>
          <p:cNvSpPr txBox="1"/>
          <p:nvPr/>
        </p:nvSpPr>
        <p:spPr>
          <a:xfrm>
            <a:off x="2511243" y="7429601"/>
            <a:ext cx="1822935"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Tuotantoprosessit</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66" name="object 16"/>
          <p:cNvSpPr txBox="1"/>
          <p:nvPr/>
        </p:nvSpPr>
        <p:spPr>
          <a:xfrm>
            <a:off x="2777833" y="9528776"/>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67" name="object 31"/>
          <p:cNvSpPr txBox="1"/>
          <p:nvPr/>
        </p:nvSpPr>
        <p:spPr>
          <a:xfrm>
            <a:off x="2639521" y="9106551"/>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68" name="Rectangle 67"/>
          <p:cNvSpPr/>
          <p:nvPr/>
        </p:nvSpPr>
        <p:spPr>
          <a:xfrm>
            <a:off x="2492417" y="8547809"/>
            <a:ext cx="4812030" cy="1586791"/>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9" name="TextBox 68"/>
          <p:cNvSpPr txBox="1"/>
          <p:nvPr/>
        </p:nvSpPr>
        <p:spPr>
          <a:xfrm>
            <a:off x="2501418" y="8587182"/>
            <a:ext cx="2494594"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Maatilan perusprosesseja</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70" name="Rectangle 69"/>
          <p:cNvSpPr/>
          <p:nvPr/>
        </p:nvSpPr>
        <p:spPr>
          <a:xfrm>
            <a:off x="2585422" y="8883906"/>
            <a:ext cx="4626019" cy="41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Kasvit, eläimet ja ympäristö</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Maatilayrittäminen,</a:t>
            </a:r>
          </a:p>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Maatilan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työajan ja koneellistamisen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suunnittelu, English for </a:t>
            </a:r>
            <a:r>
              <a:rPr lang="fi-FI"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working</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life </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1" name="Rectangle 70"/>
          <p:cNvSpPr/>
          <p:nvPr/>
        </p:nvSpPr>
        <p:spPr>
          <a:xfrm>
            <a:off x="2585255" y="9638753"/>
            <a:ext cx="4626019" cy="41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Luonnonvara-alaa oppimassa,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Asiantuntijaviestintä ja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tietotekniikka, </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Maataloustuotannon </a:t>
            </a: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perusteet, Maatalouden teknologia, Biotieteitä agrologeille </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2" name="TextBox 71"/>
          <p:cNvSpPr txBox="1"/>
          <p:nvPr/>
        </p:nvSpPr>
        <p:spPr>
          <a:xfrm>
            <a:off x="2479361" y="9324311"/>
            <a:ext cx="2295821"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Maataloutta oppimassa</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74" name="Rectangle 69"/>
          <p:cNvSpPr/>
          <p:nvPr/>
        </p:nvSpPr>
        <p:spPr>
          <a:xfrm>
            <a:off x="6165031" y="8171625"/>
            <a:ext cx="840537" cy="410400"/>
          </a:xfrm>
          <a:prstGeom prst="rect">
            <a:avLst/>
          </a:prstGeom>
          <a:solidFill>
            <a:srgbClr val="EE3D8A">
              <a:alpha val="6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Harjoittelu</a:t>
            </a:r>
            <a:endParaRPr lang="fi-FI" sz="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75" name="Up Arrow 72"/>
          <p:cNvSpPr/>
          <p:nvPr/>
        </p:nvSpPr>
        <p:spPr>
          <a:xfrm>
            <a:off x="4486816" y="6361505"/>
            <a:ext cx="476551" cy="349099"/>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Tahoma" panose="020B0604030504040204" pitchFamily="34" charset="0"/>
              <a:ea typeface="Tahoma" panose="020B0604030504040204" pitchFamily="34" charset="0"/>
              <a:cs typeface="Tahoma" panose="020B0604030504040204" pitchFamily="34" charset="0"/>
            </a:endParaRPr>
          </a:p>
        </p:txBody>
      </p:sp>
      <p:sp>
        <p:nvSpPr>
          <p:cNvPr id="76" name="Up Arrow 72"/>
          <p:cNvSpPr/>
          <p:nvPr/>
        </p:nvSpPr>
        <p:spPr>
          <a:xfrm>
            <a:off x="3833246" y="4492783"/>
            <a:ext cx="476551" cy="349099"/>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Tahoma" panose="020B0604030504040204" pitchFamily="34" charset="0"/>
              <a:ea typeface="Tahoma" panose="020B0604030504040204" pitchFamily="34" charset="0"/>
              <a:cs typeface="Tahoma" panose="020B0604030504040204" pitchFamily="34" charset="0"/>
            </a:endParaRPr>
          </a:p>
        </p:txBody>
      </p:sp>
      <p:sp>
        <p:nvSpPr>
          <p:cNvPr id="77" name="Up Arrow 72"/>
          <p:cNvSpPr/>
          <p:nvPr/>
        </p:nvSpPr>
        <p:spPr>
          <a:xfrm>
            <a:off x="5260193" y="4492405"/>
            <a:ext cx="476551" cy="349099"/>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Tahoma" panose="020B0604030504040204" pitchFamily="34" charset="0"/>
              <a:ea typeface="Tahoma" panose="020B0604030504040204" pitchFamily="34" charset="0"/>
              <a:cs typeface="Tahoma" panose="020B0604030504040204" pitchFamily="34" charset="0"/>
            </a:endParaRPr>
          </a:p>
        </p:txBody>
      </p:sp>
      <p:sp>
        <p:nvSpPr>
          <p:cNvPr id="78" name="TextBox 48"/>
          <p:cNvSpPr txBox="1"/>
          <p:nvPr/>
        </p:nvSpPr>
        <p:spPr>
          <a:xfrm>
            <a:off x="2469960" y="3235246"/>
            <a:ext cx="3203121"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Vaikuttajana luonnonvara-alalla</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79" name="Rectangle 49"/>
          <p:cNvSpPr/>
          <p:nvPr/>
        </p:nvSpPr>
        <p:spPr>
          <a:xfrm>
            <a:off x="2540071" y="3513632"/>
            <a:ext cx="2304000" cy="6513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Asiantuntija</a:t>
            </a:r>
          </a:p>
          <a:p>
            <a:pPr algn="ctr"/>
            <a:r>
              <a:rPr lang="fi-FI" sz="800" dirty="0">
                <a:solidFill>
                  <a:schemeClr val="tx1"/>
                </a:solidFill>
                <a:latin typeface="Tahoma" panose="020B0604030504040204" pitchFamily="34" charset="0"/>
                <a:ea typeface="Tahoma" panose="020B0604030504040204" pitchFamily="34" charset="0"/>
                <a:cs typeface="Tahoma" panose="020B0604030504040204" pitchFamily="34" charset="0"/>
              </a:rPr>
              <a:t>Ideasta hankkeeksi, Agrologi viestijänä, Yrityksen kehittäminen, Digitaaliset työvälineet, Asiantuntijana kehittyminen</a:t>
            </a:r>
          </a:p>
        </p:txBody>
      </p:sp>
      <p:sp>
        <p:nvSpPr>
          <p:cNvPr id="81" name="Rectangle 69"/>
          <p:cNvSpPr/>
          <p:nvPr/>
        </p:nvSpPr>
        <p:spPr>
          <a:xfrm>
            <a:off x="6165031" y="4476207"/>
            <a:ext cx="840537" cy="410400"/>
          </a:xfrm>
          <a:prstGeom prst="rect">
            <a:avLst/>
          </a:prstGeom>
          <a:solidFill>
            <a:srgbClr val="EE3D8A">
              <a:alpha val="6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Työelämä- harjoittelu</a:t>
            </a:r>
            <a:endParaRPr lang="fi-FI" sz="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83" name="Rectangle 69"/>
          <p:cNvSpPr/>
          <p:nvPr/>
        </p:nvSpPr>
        <p:spPr>
          <a:xfrm>
            <a:off x="6133425" y="6356659"/>
            <a:ext cx="840537" cy="410400"/>
          </a:xfrm>
          <a:prstGeom prst="rect">
            <a:avLst/>
          </a:prstGeom>
          <a:solidFill>
            <a:srgbClr val="EE3D8A">
              <a:alpha val="6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Kenttäkurssi</a:t>
            </a:r>
            <a:endParaRPr lang="fi-FI" sz="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84" name="Rectangle 49"/>
          <p:cNvSpPr/>
          <p:nvPr/>
        </p:nvSpPr>
        <p:spPr>
          <a:xfrm>
            <a:off x="4870761" y="3514146"/>
            <a:ext cx="2304000" cy="6580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Yrittäjä</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fi-FI" sz="800" dirty="0" smtClean="0">
                <a:solidFill>
                  <a:schemeClr val="tx1"/>
                </a:solidFill>
                <a:latin typeface="Tahoma" panose="020B0604030504040204" pitchFamily="34" charset="0"/>
                <a:ea typeface="Tahoma" panose="020B0604030504040204" pitchFamily="34" charset="0"/>
                <a:cs typeface="Tahoma" panose="020B0604030504040204" pitchFamily="34" charset="0"/>
              </a:rPr>
              <a:t>Peltoviljelyn vaihtoehdot, Kotieläintuotannon vaihtoehdot, Teknologia ja tietojärjestelmät, Maksuvalmius ja budjetointi,</a:t>
            </a:r>
          </a:p>
          <a:p>
            <a:pPr algn="ctr"/>
            <a:r>
              <a:rPr lang="fi-FI" sz="800" dirty="0" smtClean="0">
                <a:solidFill>
                  <a:schemeClr val="tx1"/>
                </a:solidFill>
                <a:latin typeface="Tahoma" panose="020B0604030504040204" pitchFamily="34" charset="0"/>
                <a:ea typeface="Tahoma" panose="020B0604030504040204" pitchFamily="34" charset="0"/>
                <a:cs typeface="Tahoma" panose="020B0604030504040204" pitchFamily="34" charset="0"/>
              </a:rPr>
              <a:t> Maatilan johtaminen</a:t>
            </a:r>
            <a:endParaRPr lang="fi-FI" sz="8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Savonia Default Content Type" ma:contentTypeID="0x0101007C99A6B7AEA5684BA478728D451E0C6F00AD292B9B865129479743050877C37478" ma:contentTypeVersion="14" ma:contentTypeDescription="Luo uusi asiakirja." ma:contentTypeScope="" ma:versionID="2ce8a2af4702e488c596e3ff16175028">
  <xsd:schema xmlns:xsd="http://www.w3.org/2001/XMLSchema" xmlns:xs="http://www.w3.org/2001/XMLSchema" xmlns:p="http://schemas.microsoft.com/office/2006/metadata/properties" xmlns:ns2="03ca75a4-7525-4fd0-b461-2a607204cfe9" targetNamespace="http://schemas.microsoft.com/office/2006/metadata/properties" ma:root="true" ma:fieldsID="1fd3ddd16582101abc1fb59f7a8321d9" ns2:_="">
    <xsd:import namespace="03ca75a4-7525-4fd0-b461-2a607204cfe9"/>
    <xsd:element name="properties">
      <xsd:complexType>
        <xsd:sequence>
          <xsd:element name="documentManagement">
            <xsd:complexType>
              <xsd:all>
                <xsd:element ref="ns2:Aihealue" minOccurs="0"/>
                <xsd:element ref="ns2:Asiakirjatyyppi" minOccurs="0"/>
                <xsd:element ref="ns2:j3b534c50ba64dfd9276b9f3862c10bc" minOccurs="0"/>
                <xsd:element ref="ns2:TaxCatchAll" minOccurs="0"/>
                <xsd:element ref="ns2:TaxCatchAllLabel" minOccurs="0"/>
                <xsd:element ref="ns2:_dlc_DocId" minOccurs="0"/>
                <xsd:element ref="ns2:_dlc_DocIdUrl" minOccurs="0"/>
                <xsd:element ref="ns2:_dlc_DocIdPersistId" minOccurs="0"/>
                <xsd:element ref="ns2:Kohdistuspaiv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ca75a4-7525-4fd0-b461-2a607204cfe9" elementFormDefault="qualified">
    <xsd:import namespace="http://schemas.microsoft.com/office/2006/documentManagement/types"/>
    <xsd:import namespace="http://schemas.microsoft.com/office/infopath/2007/PartnerControls"/>
    <xsd:element name="Aihealue" ma:index="8" nillable="true" ma:displayName="Aihealue" ma:default="Henkilöstö" ma:format="Dropdown" ma:internalName="Aihealue" ma:readOnly="false">
      <xsd:simpleType>
        <xsd:restriction base="dms:Choice">
          <xsd:enumeration value="Henkilöstö"/>
          <xsd:enumeration value="Tukipalvelut"/>
          <xsd:enumeration value="Kansainväliset asiat - International Affairs"/>
          <xsd:enumeration value="Kirjasto- ja tietopalvelut"/>
          <xsd:enumeration value="Opiskelijapalvelut"/>
          <xsd:enumeration value="Taloushallinto"/>
          <xsd:enumeration value="Tietohallinto"/>
          <xsd:enumeration value="Tilapalvelut"/>
          <xsd:enumeration value="Viestintäpalvelut"/>
          <xsd:enumeration value="Yleishallinnon palvelut"/>
          <xsd:enumeration value="Muut palvelut"/>
          <xsd:enumeration value="O&amp;O"/>
          <xsd:enumeration value="TKI"/>
          <xsd:enumeration value="Osaamisalueet"/>
          <xsd:enumeration value="Hyvinvointiala"/>
          <xsd:enumeration value="Liiketoiminta- ja kulttuuriala"/>
          <xsd:enumeration value="Teknologia- ja ympäristöala"/>
          <xsd:enumeration value="Johtaminen ja laatu"/>
        </xsd:restriction>
      </xsd:simpleType>
    </xsd:element>
    <xsd:element name="Asiakirjatyyppi" ma:index="9" nillable="true" ma:displayName="Asiakirjatyyppi" ma:default="Muu asiakirja" ma:format="Dropdown" ma:internalName="Asiakirjatyyppi">
      <xsd:simpleType>
        <xsd:restriction base="dms:Choice">
          <xsd:enumeration value="Esite / esittelymateriaali"/>
          <xsd:enumeration value="Esityslista / Asialista"/>
          <xsd:enumeration value="Kirje"/>
          <xsd:enumeration value="Lomake"/>
          <xsd:enumeration value="Ohje"/>
          <xsd:enumeration value="Päätös"/>
          <xsd:enumeration value="Pöytäkirja / Muistio"/>
          <xsd:enumeration value="Raportti"/>
          <xsd:enumeration value="Sopimus"/>
          <xsd:enumeration value="Suunnitelma"/>
          <xsd:enumeration value="Tiedote"/>
          <xsd:enumeration value="Muu asiakirja"/>
        </xsd:restriction>
      </xsd:simpleType>
    </xsd:element>
    <xsd:element name="j3b534c50ba64dfd9276b9f3862c10bc" ma:index="10" nillable="true" ma:taxonomy="true" ma:internalName="j3b534c50ba64dfd9276b9f3862c10bc" ma:taxonomyFieldName="Asiasanat" ma:displayName="Asiasanat" ma:default="" ma:fieldId="{33b534c5-0ba6-4dfd-9276-b9f3862c10bc}" ma:taxonomyMulti="true" ma:sspId="1b83d0fd-d0bf-4cef-8f33-d812e24b4c17" ma:termSetId="81213cf9-4837-4806-b3a4-a1839d9b5766" ma:anchorId="00000000-0000-0000-0000-000000000000" ma:open="true" ma:isKeyword="false">
      <xsd:complexType>
        <xsd:sequence>
          <xsd:element ref="pc:Terms" minOccurs="0" maxOccurs="1"/>
        </xsd:sequence>
      </xsd:complexType>
    </xsd:element>
    <xsd:element name="TaxCatchAll" ma:index="11" nillable="true" ma:displayName="Luokituksen Kaikki-sarake" ma:description="" ma:hidden="true" ma:list="{867263f0-482b-43fa-a6f6-285e67ec53bf}" ma:internalName="TaxCatchAll" ma:showField="CatchAllData" ma:web="03ca75a4-7525-4fd0-b461-2a607204cfe9">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Luokituksen Kaikki-sarake1" ma:description="" ma:hidden="true" ma:list="{867263f0-482b-43fa-a6f6-285e67ec53bf}" ma:internalName="TaxCatchAllLabel" ma:readOnly="true" ma:showField="CatchAllDataLabel" ma:web="03ca75a4-7525-4fd0-b461-2a607204cfe9">
      <xsd:complexType>
        <xsd:complexContent>
          <xsd:extension base="dms:MultiChoiceLookup">
            <xsd:sequence>
              <xsd:element name="Value" type="dms:Lookup" maxOccurs="unbounded" minOccurs="0" nillable="true"/>
            </xsd:sequence>
          </xsd:extension>
        </xsd:complexContent>
      </xsd:complexType>
    </xsd:element>
    <xsd:element name="_dlc_DocId" ma:index="14" nillable="true" ma:displayName="Tiedostotunnisteen arvo" ma:description="Tälle kohteelle määritetyn tiedostotunnisteen arvo." ma:internalName="_dlc_DocId" ma:readOnly="true">
      <xsd:simpleType>
        <xsd:restriction base="dms:Text"/>
      </xsd:simpleType>
    </xsd:element>
    <xsd:element name="_dlc_DocIdUrl" ma:index="15" nillable="true" ma:displayName="Tiedostotunniste" ma:description="Tämän tiedoston pysyvä linkki."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6" nillable="true" ma:displayName="Persist ID" ma:description="Keep ID on add." ma:hidden="true" ma:internalName="_dlc_DocIdPersistId" ma:readOnly="true">
      <xsd:simpleType>
        <xsd:restriction base="dms:Boolean"/>
      </xsd:simpleType>
    </xsd:element>
    <xsd:element name="Kohdistuspaiva" ma:index="17" nillable="true" ma:displayName="Kohdistuspäivä" ma:default="[today]" ma:description="Kohdistuspäivä voi olla esim. kokouspäivä, seminaaripäivä tai dokumentin luontipäivä." ma:format="DateOnly" ma:internalName="Kohdistuspaiva">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Kohdistuspaiva xmlns="03ca75a4-7525-4fd0-b461-2a607204cfe9">2017-09-24T21:00:00+00:00</Kohdistuspaiva>
    <TaxCatchAll xmlns="03ca75a4-7525-4fd0-b461-2a607204cfe9"/>
    <Aihealue xmlns="03ca75a4-7525-4fd0-b461-2a607204cfe9">O&amp;O</Aihealue>
    <Asiakirjatyyppi xmlns="03ca75a4-7525-4fd0-b461-2a607204cfe9">Lomake</Asiakirjatyyppi>
    <j3b534c50ba64dfd9276b9f3862c10bc xmlns="03ca75a4-7525-4fd0-b461-2a607204cfe9">
      <Terms xmlns="http://schemas.microsoft.com/office/infopath/2007/PartnerControls"/>
    </j3b534c50ba64dfd9276b9f3862c10bc>
    <_dlc_DocId xmlns="03ca75a4-7525-4fd0-b461-2a607204cfe9">SAVONIA-957-31</_dlc_DocId>
    <_dlc_DocIdUrl xmlns="03ca75a4-7525-4fd0-b461-2a607204cfe9">
      <Url>https://santra.savonia.fi/tiimit/koulutuksenryhma/_layouts/DocIdRedir.aspx?ID=SAVONIA-957-31</Url>
      <Description>SAVONIA-957-31</Description>
    </_dlc_DocIdUrl>
  </documentManagement>
</p:properties>
</file>

<file path=customXml/itemProps1.xml><?xml version="1.0" encoding="utf-8"?>
<ds:datastoreItem xmlns:ds="http://schemas.openxmlformats.org/officeDocument/2006/customXml" ds:itemID="{0B6905C2-23D3-4EBA-A6F0-BBB465F67965}">
  <ds:schemaRefs>
    <ds:schemaRef ds:uri="http://schemas.microsoft.com/sharepoint/events"/>
  </ds:schemaRefs>
</ds:datastoreItem>
</file>

<file path=customXml/itemProps2.xml><?xml version="1.0" encoding="utf-8"?>
<ds:datastoreItem xmlns:ds="http://schemas.openxmlformats.org/officeDocument/2006/customXml" ds:itemID="{C52CA087-FFBB-4BA7-8790-C61E8FE556BA}">
  <ds:schemaRefs>
    <ds:schemaRef ds:uri="http://schemas.microsoft.com/sharepoint/v3/contenttype/forms"/>
  </ds:schemaRefs>
</ds:datastoreItem>
</file>

<file path=customXml/itemProps3.xml><?xml version="1.0" encoding="utf-8"?>
<ds:datastoreItem xmlns:ds="http://schemas.openxmlformats.org/officeDocument/2006/customXml" ds:itemID="{144BD818-930E-40E5-B97A-EBBC9A9B2B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ca75a4-7525-4fd0-b461-2a607204cf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26B80953-1222-4574-A9E5-FB0E2B1D46B7}">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03ca75a4-7525-4fd0-b461-2a607204cfe9"/>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165</TotalTime>
  <Words>397</Words>
  <Application>Microsoft Office PowerPoint</Application>
  <PresentationFormat>Mukautettu</PresentationFormat>
  <Paragraphs>52</Paragraphs>
  <Slides>1</Slides>
  <Notes>1</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vt:i4>
      </vt:variant>
    </vt:vector>
  </HeadingPairs>
  <TitlesOfParts>
    <vt:vector size="7" baseType="lpstr">
      <vt:lpstr>Calibri</vt:lpstr>
      <vt:lpstr>NewJuneBold</vt:lpstr>
      <vt:lpstr>NewJuneBook</vt:lpstr>
      <vt:lpstr>NewJuneHeavy</vt:lpstr>
      <vt:lpstr>Tahoma</vt:lpstr>
      <vt:lpstr>Office Theme</vt:lpstr>
      <vt:lpstr>Agrologi (AMK), 240 op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Sairaanhoitaja 210 OP</dc:title>
  <dc:creator>Heli Wahlroos</dc:creator>
  <cp:lastModifiedBy>Marja Kopeli</cp:lastModifiedBy>
  <cp:revision>16</cp:revision>
  <dcterms:created xsi:type="dcterms:W3CDTF">2017-09-21T11:55:52Z</dcterms:created>
  <dcterms:modified xsi:type="dcterms:W3CDTF">2017-11-30T12:46:55Z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2017-09-12T00:00:00Z</vt:filetime>
  </property>
  <property fmtid="{D5CDD505-2E9C-101B-9397-08002B2CF9AE}" pid="3" name="LastSaved">
    <vt:filetime>2017-09-21T00:00:00Z</vt:filetime>
  </property>
  <property fmtid="{D5CDD505-2E9C-101B-9397-08002B2CF9AE}" pid="4" name="ContentTypeId">
    <vt:lpwstr>0x0101007C99A6B7AEA5684BA478728D451E0C6F00AD292B9B865129479743050877C37478</vt:lpwstr>
  </property>
  <property fmtid="{D5CDD505-2E9C-101B-9397-08002B2CF9AE}" pid="5" name="_dlc_DocIdItemGuid">
    <vt:lpwstr>de51d19a-738e-4f7b-8ada-2f69beb1d817</vt:lpwstr>
  </property>
  <property fmtid="{D5CDD505-2E9C-101B-9397-08002B2CF9AE}" pid="6" name="Asiasanat">
    <vt:lpwstr/>
  </property>
</Properties>
</file>