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7"/>
  </p:notesMasterIdLst>
  <p:sldIdLst>
    <p:sldId id="256" r:id="rId6"/>
  </p:sldIdLst>
  <p:sldSz cx="7734300" cy="10515600"/>
  <p:notesSz cx="7734300" cy="105156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3D8A"/>
    <a:srgbClr val="DDDD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996" y="4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7650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780113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259836"/>
            <a:ext cx="6579552" cy="2208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888736"/>
            <a:ext cx="5418454" cy="2628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6/8/2018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6/8/2018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418588"/>
            <a:ext cx="3367182" cy="69402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418588"/>
            <a:ext cx="3367182" cy="69402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6/8/2018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6/8/2018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6/8/2018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812687" y="701834"/>
            <a:ext cx="4115275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418588"/>
            <a:ext cx="6966584" cy="69402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779508"/>
            <a:ext cx="2477007" cy="525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779508"/>
            <a:ext cx="1780349" cy="525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6/8/2018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779508"/>
            <a:ext cx="1780349" cy="525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Up Arrow 72"/>
          <p:cNvSpPr/>
          <p:nvPr/>
        </p:nvSpPr>
        <p:spPr>
          <a:xfrm>
            <a:off x="6497576" y="2632225"/>
            <a:ext cx="476551" cy="6108846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40762" y="701834"/>
            <a:ext cx="4664787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fi-FI" sz="2400" spc="-45" dirty="0" smtClean="0">
                <a:latin typeface="NewJuneBook"/>
                <a:cs typeface="NewJuneBook"/>
              </a:rPr>
              <a:t>Tanssinopettaja (AMK)</a:t>
            </a:r>
            <a:r>
              <a:rPr lang="fi-FI" sz="2400" b="0" spc="-45" dirty="0" smtClean="0">
                <a:latin typeface="NewJuneBook"/>
                <a:cs typeface="NewJuneBook"/>
              </a:rPr>
              <a:t>, 240 op</a:t>
            </a:r>
            <a:endParaRPr sz="2400" b="0" spc="-45" dirty="0">
              <a:latin typeface="NewJuneBook"/>
              <a:cs typeface="NewJuneBook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075081" y="377948"/>
            <a:ext cx="1299845" cy="80010"/>
          </a:xfrm>
          <a:custGeom>
            <a:avLst/>
            <a:gdLst/>
            <a:ahLst/>
            <a:cxnLst/>
            <a:rect l="l" t="t" r="r" b="b"/>
            <a:pathLst>
              <a:path w="1299845" h="80009">
                <a:moveTo>
                  <a:pt x="28982" y="0"/>
                </a:moveTo>
                <a:lnTo>
                  <a:pt x="1299644" y="0"/>
                </a:lnTo>
                <a:lnTo>
                  <a:pt x="1270661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FFC20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965025" y="377948"/>
            <a:ext cx="1168400" cy="80010"/>
          </a:xfrm>
          <a:custGeom>
            <a:avLst/>
            <a:gdLst/>
            <a:ahLst/>
            <a:cxnLst/>
            <a:rect l="l" t="t" r="r" b="b"/>
            <a:pathLst>
              <a:path w="1168400" h="80009">
                <a:moveTo>
                  <a:pt x="28982" y="0"/>
                </a:moveTo>
                <a:lnTo>
                  <a:pt x="1168021" y="0"/>
                </a:lnTo>
                <a:lnTo>
                  <a:pt x="1139038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F582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836503" y="377948"/>
            <a:ext cx="1186815" cy="80010"/>
          </a:xfrm>
          <a:custGeom>
            <a:avLst/>
            <a:gdLst/>
            <a:ahLst/>
            <a:cxnLst/>
            <a:rect l="l" t="t" r="r" b="b"/>
            <a:pathLst>
              <a:path w="1186814" h="80009">
                <a:moveTo>
                  <a:pt x="28982" y="0"/>
                </a:moveTo>
                <a:lnTo>
                  <a:pt x="1186487" y="0"/>
                </a:lnTo>
                <a:lnTo>
                  <a:pt x="1157504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EE3D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708337" y="377948"/>
            <a:ext cx="1186180" cy="80010"/>
          </a:xfrm>
          <a:custGeom>
            <a:avLst/>
            <a:gdLst/>
            <a:ahLst/>
            <a:cxnLst/>
            <a:rect l="l" t="t" r="r" b="b"/>
            <a:pathLst>
              <a:path w="1186179" h="80009">
                <a:moveTo>
                  <a:pt x="28982" y="0"/>
                </a:moveTo>
                <a:lnTo>
                  <a:pt x="1186131" y="0"/>
                </a:lnTo>
                <a:lnTo>
                  <a:pt x="1157148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C6168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611158" y="377948"/>
            <a:ext cx="1155700" cy="80010"/>
          </a:xfrm>
          <a:custGeom>
            <a:avLst/>
            <a:gdLst/>
            <a:ahLst/>
            <a:cxnLst/>
            <a:rect l="l" t="t" r="r" b="b"/>
            <a:pathLst>
              <a:path w="1155700" h="80009">
                <a:moveTo>
                  <a:pt x="28982" y="0"/>
                </a:moveTo>
                <a:lnTo>
                  <a:pt x="1155143" y="0"/>
                </a:lnTo>
                <a:lnTo>
                  <a:pt x="1126160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69492" y="377948"/>
            <a:ext cx="1271270" cy="80010"/>
          </a:xfrm>
          <a:custGeom>
            <a:avLst/>
            <a:gdLst/>
            <a:ahLst/>
            <a:cxnLst/>
            <a:rect l="l" t="t" r="r" b="b"/>
            <a:pathLst>
              <a:path w="1271270" h="80009">
                <a:moveTo>
                  <a:pt x="1270648" y="0"/>
                </a:moveTo>
                <a:lnTo>
                  <a:pt x="28982" y="0"/>
                </a:lnTo>
                <a:lnTo>
                  <a:pt x="0" y="79628"/>
                </a:lnTo>
                <a:lnTo>
                  <a:pt x="1241666" y="79628"/>
                </a:lnTo>
                <a:lnTo>
                  <a:pt x="1270648" y="0"/>
                </a:lnTo>
                <a:close/>
              </a:path>
            </a:pathLst>
          </a:custGeom>
          <a:solidFill>
            <a:srgbClr val="8DC63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2783556" y="3905446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2645244" y="3582550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 dirty="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35" name="object 10"/>
          <p:cNvSpPr/>
          <p:nvPr/>
        </p:nvSpPr>
        <p:spPr>
          <a:xfrm>
            <a:off x="435133" y="8547809"/>
            <a:ext cx="1983105" cy="1586791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11"/>
          <p:cNvSpPr txBox="1"/>
          <p:nvPr/>
        </p:nvSpPr>
        <p:spPr>
          <a:xfrm>
            <a:off x="534127" y="8741071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12"/>
          <p:cNvSpPr txBox="1"/>
          <p:nvPr/>
        </p:nvSpPr>
        <p:spPr>
          <a:xfrm>
            <a:off x="1140397" y="8915781"/>
            <a:ext cx="1009650" cy="5680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sz="115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Ammattialaan </a:t>
            </a:r>
            <a:r>
              <a:rPr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perehtyminen</a:t>
            </a:r>
            <a:r>
              <a:rPr sz="1150" b="1" spc="-1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8" name="object 13"/>
          <p:cNvSpPr/>
          <p:nvPr/>
        </p:nvSpPr>
        <p:spPr>
          <a:xfrm>
            <a:off x="435133" y="2979935"/>
            <a:ext cx="1983105" cy="1536700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EE3D8A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14"/>
          <p:cNvSpPr txBox="1"/>
          <p:nvPr/>
        </p:nvSpPr>
        <p:spPr>
          <a:xfrm>
            <a:off x="534127" y="3051088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15"/>
          <p:cNvSpPr txBox="1"/>
          <p:nvPr/>
        </p:nvSpPr>
        <p:spPr>
          <a:xfrm>
            <a:off x="1115904" y="3172142"/>
            <a:ext cx="95885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</a:t>
            </a:r>
            <a:r>
              <a:rPr sz="115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ov</a:t>
            </a:r>
            <a:r>
              <a:rPr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eltaminen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lang="fi-FI" sz="1150" spc="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 </a:t>
            </a:r>
            <a:r>
              <a:rPr sz="1150" spc="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1" name="object 37"/>
          <p:cNvSpPr/>
          <p:nvPr/>
        </p:nvSpPr>
        <p:spPr>
          <a:xfrm>
            <a:off x="435133" y="4863878"/>
            <a:ext cx="1983105" cy="1506645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38"/>
          <p:cNvSpPr txBox="1"/>
          <p:nvPr/>
        </p:nvSpPr>
        <p:spPr>
          <a:xfrm>
            <a:off x="534127" y="4941147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" name="object 39"/>
          <p:cNvSpPr txBox="1"/>
          <p:nvPr/>
        </p:nvSpPr>
        <p:spPr>
          <a:xfrm>
            <a:off x="1131508" y="5083769"/>
            <a:ext cx="100203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sy</a:t>
            </a:r>
            <a:r>
              <a:rPr sz="115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entäminen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 op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4" name="object 40"/>
          <p:cNvSpPr/>
          <p:nvPr/>
        </p:nvSpPr>
        <p:spPr>
          <a:xfrm>
            <a:off x="435133" y="6701316"/>
            <a:ext cx="1983105" cy="1510018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1"/>
          <p:cNvSpPr txBox="1"/>
          <p:nvPr/>
        </p:nvSpPr>
        <p:spPr>
          <a:xfrm>
            <a:off x="534127" y="6834228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6" name="object 42"/>
          <p:cNvSpPr txBox="1"/>
          <p:nvPr/>
        </p:nvSpPr>
        <p:spPr>
          <a:xfrm>
            <a:off x="1131508" y="6926309"/>
            <a:ext cx="937894" cy="6940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solidFill>
                  <a:srgbClr val="FFFFFF"/>
                </a:solidFill>
                <a:latin typeface="NewJuneBold"/>
                <a:cs typeface="NewJuneBold"/>
              </a:rPr>
              <a:t>Oman </a:t>
            </a:r>
            <a:r>
              <a:rPr sz="1150" b="1" spc="-30" dirty="0">
                <a:solidFill>
                  <a:srgbClr val="FFFFFF"/>
                </a:solidFill>
                <a:latin typeface="NewJuneBold"/>
                <a:cs typeface="NewJuneBold"/>
              </a:rPr>
              <a:t>osaamisen</a:t>
            </a:r>
            <a:r>
              <a:rPr sz="1150" b="1" spc="-15" dirty="0">
                <a:solidFill>
                  <a:srgbClr val="FFFFFF"/>
                </a:solidFill>
                <a:latin typeface="NewJuneBold"/>
                <a:cs typeface="NewJuneBold"/>
              </a:rPr>
              <a:t> </a:t>
            </a:r>
            <a:r>
              <a:rPr sz="1150" b="1" spc="-55" dirty="0">
                <a:solidFill>
                  <a:srgbClr val="FFFFFF"/>
                </a:solidFill>
                <a:latin typeface="NewJuneBold"/>
                <a:cs typeface="NewJuneBold"/>
              </a:rPr>
              <a:t>k</a:t>
            </a:r>
            <a:r>
              <a:rPr sz="1150" b="1" spc="-30" dirty="0">
                <a:solidFill>
                  <a:srgbClr val="FFFFFF"/>
                </a:solidFill>
                <a:latin typeface="NewJuneBold"/>
                <a:cs typeface="NewJuneBold"/>
              </a:rPr>
              <a:t>ehittäminen</a:t>
            </a:r>
            <a:endParaRPr sz="1150" dirty="0">
              <a:latin typeface="NewJuneBold"/>
              <a:cs typeface="NewJuneBold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solidFill>
                  <a:srgbClr val="FFFFFF"/>
                </a:solidFill>
                <a:latin typeface="NewJuneBook"/>
                <a:cs typeface="NewJuneBook"/>
              </a:rPr>
              <a:t>60 op</a:t>
            </a:r>
            <a:endParaRPr sz="1150" dirty="0">
              <a:latin typeface="NewJuneBook"/>
              <a:cs typeface="NewJuneBook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534127" y="1214001"/>
            <a:ext cx="6904000" cy="1308078"/>
          </a:xfrm>
          <a:prstGeom prst="rect">
            <a:avLst/>
          </a:prstGeom>
          <a:solidFill>
            <a:srgbClr val="C616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200" dirty="0" smtClean="0"/>
              <a:t>Tanssinopettajalla on vahvat pedagogiset valmiudet, tekniset taidot ja hyvä yleissivistys. Tanssinopettajan tutkintoon sisältyvät ammatillisen opettajakorkeakoulun kanssa yhdessä järjestettävät monipuoliset kasvatustieteelliset ja ainepedagogiset opinnot (60 op) opetusharjoitteluineen. </a:t>
            </a:r>
          </a:p>
          <a:p>
            <a:pPr algn="ctr"/>
            <a:r>
              <a:rPr lang="fi-FI" sz="1200" dirty="0" smtClean="0"/>
              <a:t>Koulutus antaa yleisen laaja-alaisen opettajan pätevyyden. Tanssinopettaja kykenee johtamaan ammatillisia projekteja ja työskentelemään tanssialan erilaisissa asiantuntijatehtävissä ja –yhteisöissä. Hänellä on valmiudet oman alansa kehittämiseen ja päätöksentekoon erilaisissa toimintaympäristöissä. </a:t>
            </a:r>
          </a:p>
          <a:p>
            <a:pPr algn="ctr"/>
            <a:r>
              <a:rPr lang="fi-FI" sz="1200" dirty="0" smtClean="0"/>
              <a:t>Tanssinopettaja voi toimia myös yrittäjänä.</a:t>
            </a:r>
            <a:endParaRPr lang="fi-FI" sz="1200" dirty="0"/>
          </a:p>
        </p:txBody>
      </p:sp>
      <p:sp>
        <p:nvSpPr>
          <p:cNvPr id="48" name="Rectangle 47"/>
          <p:cNvSpPr/>
          <p:nvPr/>
        </p:nvSpPr>
        <p:spPr>
          <a:xfrm>
            <a:off x="2498140" y="3001252"/>
            <a:ext cx="4812030" cy="1510018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49" name="TextBox 48"/>
          <p:cNvSpPr txBox="1"/>
          <p:nvPr/>
        </p:nvSpPr>
        <p:spPr>
          <a:xfrm>
            <a:off x="2550091" y="2983912"/>
            <a:ext cx="31245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Tiedostava pedagogi, </a:t>
            </a:r>
          </a:p>
          <a:p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innovatiivinen työelämän taitaja</a:t>
            </a:r>
            <a:endParaRPr lang="fi-FI" sz="1400" b="1" i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2602584" y="3537158"/>
            <a:ext cx="4626019" cy="3798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Opinnäytetyö, Harjoittelu, Osaamista syventävät valinnaiset opinnot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2591145" y="3981900"/>
            <a:ext cx="4626019" cy="4158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Kehittäjänä taidealalla, Tulevaisuuden tanssin tekijä, Työelämäyhteydet, Yrittäjämäinen asenne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2" name="object 16"/>
          <p:cNvSpPr txBox="1"/>
          <p:nvPr/>
        </p:nvSpPr>
        <p:spPr>
          <a:xfrm>
            <a:off x="2777667" y="5767718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53" name="object 31"/>
          <p:cNvSpPr txBox="1"/>
          <p:nvPr/>
        </p:nvSpPr>
        <p:spPr>
          <a:xfrm>
            <a:off x="2639355" y="5444822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 dirty="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2492251" y="4863524"/>
            <a:ext cx="4812030" cy="1510018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55" name="TextBox 54"/>
          <p:cNvSpPr txBox="1"/>
          <p:nvPr/>
        </p:nvSpPr>
        <p:spPr>
          <a:xfrm>
            <a:off x="2522181" y="4886845"/>
            <a:ext cx="28023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Luova tanssin ammattilainen</a:t>
            </a:r>
            <a:endParaRPr lang="fi-FI" sz="1400" b="1" i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2585256" y="5222177"/>
            <a:ext cx="4626019" cy="431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Tanssin monipuoliset opetustaidot, Tanssipedagoginen harjoittelu, Monialaiset projektit, Tanssijan ja koreografin työ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2585256" y="5758329"/>
            <a:ext cx="4626019" cy="5016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Tanssin opettaminen ja ohjaaminen, Tanssin luovat menetelmät, Tanssin soveltava käyttö, Tanssijan ja koreografin työ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2563873" y="5581617"/>
            <a:ext cx="1847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i-FI" sz="1400" b="1" i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9" name="object 16"/>
          <p:cNvSpPr txBox="1"/>
          <p:nvPr/>
        </p:nvSpPr>
        <p:spPr>
          <a:xfrm>
            <a:off x="2777667" y="7605510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60" name="object 31"/>
          <p:cNvSpPr txBox="1"/>
          <p:nvPr/>
        </p:nvSpPr>
        <p:spPr>
          <a:xfrm>
            <a:off x="2639355" y="7282614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 dirty="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2492251" y="6701316"/>
            <a:ext cx="4812030" cy="1510018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62" name="TextBox 61"/>
          <p:cNvSpPr txBox="1"/>
          <p:nvPr/>
        </p:nvSpPr>
        <p:spPr>
          <a:xfrm>
            <a:off x="2550091" y="6748214"/>
            <a:ext cx="264046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Taiteilijapedagogiksi kasvu</a:t>
            </a:r>
            <a:endParaRPr lang="fi-FI" sz="1400" b="1" i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2585256" y="7095414"/>
            <a:ext cx="4626019" cy="431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Monialaisissa projekteissa toimiminen, Tanssipedagoginen harjoittelu, Vuorovaikutustaidot, Ammatillista osaamista vahvistavat valinnaiset opinnot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2585256" y="7620364"/>
            <a:ext cx="4626019" cy="4774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Vuorovaikutustaidot opettamisessa, Pedagogiikan ja kasvatustieteen perusteet, Taiteelliset prosessit ja produktiot,  Tanssin eri toimintaympäristöt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2563873" y="7419409"/>
            <a:ext cx="1847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i-FI" sz="1400" b="1" i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6" name="object 16"/>
          <p:cNvSpPr txBox="1"/>
          <p:nvPr/>
        </p:nvSpPr>
        <p:spPr>
          <a:xfrm>
            <a:off x="2777833" y="9528776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67" name="object 31"/>
          <p:cNvSpPr txBox="1"/>
          <p:nvPr/>
        </p:nvSpPr>
        <p:spPr>
          <a:xfrm>
            <a:off x="2639521" y="9106551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 dirty="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2492417" y="8547809"/>
            <a:ext cx="4812030" cy="1586791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69" name="TextBox 68"/>
          <p:cNvSpPr txBox="1"/>
          <p:nvPr/>
        </p:nvSpPr>
        <p:spPr>
          <a:xfrm>
            <a:off x="2564040" y="8599094"/>
            <a:ext cx="14606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Minä oppijana</a:t>
            </a:r>
            <a:endParaRPr lang="fi-FI" sz="1400" b="1" i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2565382" y="8925792"/>
            <a:ext cx="4626019" cy="4886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Tanssi ammattina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2585422" y="9528777"/>
            <a:ext cx="4626019" cy="5319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Tanssitaidot ja niiden kehittäminen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2563873" y="9236360"/>
            <a:ext cx="1847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i-FI" sz="1400" b="1" i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Kohdistuspaiva xmlns="03ca75a4-7525-4fd0-b461-2a607204cfe9">2017-10-01T21:00:00+00:00</Kohdistuspaiva>
    <TaxCatchAll xmlns="03ca75a4-7525-4fd0-b461-2a607204cfe9"/>
    <Aihealue xmlns="03ca75a4-7525-4fd0-b461-2a607204cfe9">O&amp;O</Aihealue>
    <Asiakirjatyyppi xmlns="03ca75a4-7525-4fd0-b461-2a607204cfe9">Muu asiakirja</Asiakirjatyyppi>
    <j3b534c50ba64dfd9276b9f3862c10bc xmlns="03ca75a4-7525-4fd0-b461-2a607204cfe9">
      <Terms xmlns="http://schemas.microsoft.com/office/infopath/2007/PartnerControls"/>
    </j3b534c50ba64dfd9276b9f3862c10bc>
    <_dlc_DocId xmlns="03ca75a4-7525-4fd0-b461-2a607204cfe9">SAVONIA-1266-273</_dlc_DocId>
    <_dlc_DocIdUrl xmlns="03ca75a4-7525-4fd0-b461-2a607204cfe9">
      <Url>https://santra.savonia.fi/tiimit/hyvin/_layouts/DocIdRedir.aspx?ID=SAVONIA-1266-273</Url>
      <Description>SAVONIA-1266-273</Description>
    </_dlc_DocIdUrl>
  </documentManagement>
</p:properti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Savonia Default Content Type" ma:contentTypeID="0x0101007C99A6B7AEA5684BA478728D451E0C6F00D909798805D3D247B499D33B690536FF" ma:contentTypeVersion="14" ma:contentTypeDescription="Luo uusi asiakirja." ma:contentTypeScope="" ma:versionID="d4778e1048814244a927ede51ad558d2">
  <xsd:schema xmlns:xsd="http://www.w3.org/2001/XMLSchema" xmlns:xs="http://www.w3.org/2001/XMLSchema" xmlns:p="http://schemas.microsoft.com/office/2006/metadata/properties" xmlns:ns2="03ca75a4-7525-4fd0-b461-2a607204cfe9" targetNamespace="http://schemas.microsoft.com/office/2006/metadata/properties" ma:root="true" ma:fieldsID="1fd3ddd16582101abc1fb59f7a8321d9" ns2:_="">
    <xsd:import namespace="03ca75a4-7525-4fd0-b461-2a607204cfe9"/>
    <xsd:element name="properties">
      <xsd:complexType>
        <xsd:sequence>
          <xsd:element name="documentManagement">
            <xsd:complexType>
              <xsd:all>
                <xsd:element ref="ns2:Aihealue" minOccurs="0"/>
                <xsd:element ref="ns2:Asiakirjatyyppi" minOccurs="0"/>
                <xsd:element ref="ns2:j3b534c50ba64dfd9276b9f3862c10bc" minOccurs="0"/>
                <xsd:element ref="ns2:TaxCatchAll" minOccurs="0"/>
                <xsd:element ref="ns2:TaxCatchAllLabel" minOccurs="0"/>
                <xsd:element ref="ns2:_dlc_DocId" minOccurs="0"/>
                <xsd:element ref="ns2:_dlc_DocIdUrl" minOccurs="0"/>
                <xsd:element ref="ns2:_dlc_DocIdPersistId" minOccurs="0"/>
                <xsd:element ref="ns2:Kohdistuspaiv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ca75a4-7525-4fd0-b461-2a607204cfe9" elementFormDefault="qualified">
    <xsd:import namespace="http://schemas.microsoft.com/office/2006/documentManagement/types"/>
    <xsd:import namespace="http://schemas.microsoft.com/office/infopath/2007/PartnerControls"/>
    <xsd:element name="Aihealue" ma:index="8" nillable="true" ma:displayName="Aihealue" ma:default="Henkilöstö" ma:format="Dropdown" ma:internalName="Aihealue" ma:readOnly="false">
      <xsd:simpleType>
        <xsd:restriction base="dms:Choice">
          <xsd:enumeration value="Henkilöstö"/>
          <xsd:enumeration value="Tukipalvelut"/>
          <xsd:enumeration value="Kansainväliset asiat - International Affairs"/>
          <xsd:enumeration value="Kirjasto- ja tietopalvelut"/>
          <xsd:enumeration value="Opiskelijapalvelut"/>
          <xsd:enumeration value="Taloushallinto"/>
          <xsd:enumeration value="Tietohallinto"/>
          <xsd:enumeration value="Tilapalvelut"/>
          <xsd:enumeration value="Viestintäpalvelut"/>
          <xsd:enumeration value="Yleishallinnon palvelut"/>
          <xsd:enumeration value="Muut palvelut"/>
          <xsd:enumeration value="O&amp;O"/>
          <xsd:enumeration value="TKI"/>
          <xsd:enumeration value="Osaamisalueet"/>
          <xsd:enumeration value="Hyvinvointiala"/>
          <xsd:enumeration value="Liiketoiminta- ja kulttuuriala"/>
          <xsd:enumeration value="Teknologia- ja ympäristöala"/>
          <xsd:enumeration value="Johtaminen ja laatu"/>
        </xsd:restriction>
      </xsd:simpleType>
    </xsd:element>
    <xsd:element name="Asiakirjatyyppi" ma:index="9" nillable="true" ma:displayName="Asiakirjatyyppi" ma:default="Muu asiakirja" ma:format="Dropdown" ma:internalName="Asiakirjatyyppi">
      <xsd:simpleType>
        <xsd:restriction base="dms:Choice">
          <xsd:enumeration value="Esite / esittelymateriaali"/>
          <xsd:enumeration value="Esityslista / Asialista"/>
          <xsd:enumeration value="Kirje"/>
          <xsd:enumeration value="Lomake"/>
          <xsd:enumeration value="Ohje"/>
          <xsd:enumeration value="Päätös"/>
          <xsd:enumeration value="Pöytäkirja / Muistio"/>
          <xsd:enumeration value="Raportti"/>
          <xsd:enumeration value="Sopimus"/>
          <xsd:enumeration value="Suunnitelma"/>
          <xsd:enumeration value="Tiedote"/>
          <xsd:enumeration value="Muu asiakirja"/>
        </xsd:restriction>
      </xsd:simpleType>
    </xsd:element>
    <xsd:element name="j3b534c50ba64dfd9276b9f3862c10bc" ma:index="10" nillable="true" ma:taxonomy="true" ma:internalName="j3b534c50ba64dfd9276b9f3862c10bc" ma:taxonomyFieldName="Asiasanat" ma:displayName="Asiasanat" ma:default="" ma:fieldId="{33b534c5-0ba6-4dfd-9276-b9f3862c10bc}" ma:taxonomyMulti="true" ma:sspId="1b83d0fd-d0bf-4cef-8f33-d812e24b4c17" ma:termSetId="81213cf9-4837-4806-b3a4-a1839d9b5766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TaxCatchAll" ma:index="11" nillable="true" ma:displayName="Luokituksen Kaikki-sarake" ma:description="" ma:hidden="true" ma:list="{867263f0-482b-43fa-a6f6-285e67ec53bf}" ma:internalName="TaxCatchAll" ma:showField="CatchAllData" ma:web="03ca75a4-7525-4fd0-b461-2a607204cf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" nillable="true" ma:displayName="Luokituksen Kaikki-sarake1" ma:description="" ma:hidden="true" ma:list="{867263f0-482b-43fa-a6f6-285e67ec53bf}" ma:internalName="TaxCatchAllLabel" ma:readOnly="true" ma:showField="CatchAllDataLabel" ma:web="03ca75a4-7525-4fd0-b461-2a607204cf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_dlc_DocId" ma:index="14" nillable="true" ma:displayName="Tiedostotunnisteen arvo" ma:description="Tälle kohteelle määritetyn tiedostotunnisteen arvo." ma:internalName="_dlc_DocId" ma:readOnly="true">
      <xsd:simpleType>
        <xsd:restriction base="dms:Text"/>
      </xsd:simpleType>
    </xsd:element>
    <xsd:element name="_dlc_DocIdUrl" ma:index="15" nillable="true" ma:displayName="Tiedostotunniste" ma:description="Tämän tiedoston pysyvä linkki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6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Kohdistuspaiva" ma:index="17" nillable="true" ma:displayName="Kohdistuspäivä" ma:default="[today]" ma:description="Kohdistuspäivä voi olla esim. kokouspäivä, seminaaripäivä tai dokumentin luontipäivä." ma:format="DateOnly" ma:internalName="Kohdistuspaiva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6B80953-1222-4574-A9E5-FB0E2B1D46B7}">
  <ds:schemaRefs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03ca75a4-7525-4fd0-b461-2a607204cfe9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0B6905C2-23D3-4EBA-A6F0-BBB465F67965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C52CA087-FFBB-4BA7-8790-C61E8FE556BA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CBE6C022-0DA2-474F-9F2E-9C99726BFD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ca75a4-7525-4fd0-b461-2a607204cf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</TotalTime>
  <Words>345</Words>
  <Application>Microsoft Office PowerPoint</Application>
  <PresentationFormat>Mukautettu</PresentationFormat>
  <Paragraphs>40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7" baseType="lpstr">
      <vt:lpstr>Calibri</vt:lpstr>
      <vt:lpstr>NewJuneBold</vt:lpstr>
      <vt:lpstr>NewJuneBook</vt:lpstr>
      <vt:lpstr>NewJuneHeavy</vt:lpstr>
      <vt:lpstr>Tahoma</vt:lpstr>
      <vt:lpstr>Office Theme</vt:lpstr>
      <vt:lpstr>Tanssinopettaja (AMK), 240 op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Sairaanhoitaja 210 OP</dc:title>
  <dc:creator>Marja Kopeli</dc:creator>
  <cp:lastModifiedBy>Marja Kopeli</cp:lastModifiedBy>
  <cp:revision>10</cp:revision>
  <dcterms:created xsi:type="dcterms:W3CDTF">2017-09-21T11:55:52Z</dcterms:created>
  <dcterms:modified xsi:type="dcterms:W3CDTF">2018-06-08T04:21:17Z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2017-09-21T00:00:00Z</vt:filetime>
  </property>
  <property fmtid="{D5CDD505-2E9C-101B-9397-08002B2CF9AE}" pid="4" name="ContentTypeId">
    <vt:lpwstr>0x0101007C99A6B7AEA5684BA478728D451E0C6F00D909798805D3D247B499D33B690536FF</vt:lpwstr>
  </property>
  <property fmtid="{D5CDD505-2E9C-101B-9397-08002B2CF9AE}" pid="5" name="_dlc_DocIdItemGuid">
    <vt:lpwstr>18274de0-7e34-4652-a0d8-dfdfba2202d0</vt:lpwstr>
  </property>
  <property fmtid="{D5CDD505-2E9C-101B-9397-08002B2CF9AE}" pid="6" name="Asiasanat">
    <vt:lpwstr/>
  </property>
</Properties>
</file>