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515600"/>
  <p:notesSz cx="7734300" cy="105156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D8A"/>
    <a:srgbClr val="DDD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95" autoAdjust="0"/>
    <p:restoredTop sz="94660"/>
  </p:normalViewPr>
  <p:slideViewPr>
    <p:cSldViewPr>
      <p:cViewPr varScale="1">
        <p:scale>
          <a:sx n="42" d="100"/>
          <a:sy n="42" d="100"/>
        </p:scale>
        <p:origin x="2012"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65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259836"/>
            <a:ext cx="6579552" cy="22082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888736"/>
            <a:ext cx="5418454" cy="26289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418588"/>
            <a:ext cx="3367182"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418588"/>
            <a:ext cx="3367182" cy="694029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12/7/2017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12/7/2017</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 name="Up Arrow 72"/>
          <p:cNvSpPr/>
          <p:nvPr/>
        </p:nvSpPr>
        <p:spPr>
          <a:xfrm>
            <a:off x="6497576" y="2632225"/>
            <a:ext cx="476551" cy="6108846"/>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2" name="object 2"/>
          <p:cNvSpPr txBox="1">
            <a:spLocks noGrp="1"/>
          </p:cNvSpPr>
          <p:nvPr>
            <p:ph type="title"/>
          </p:nvPr>
        </p:nvSpPr>
        <p:spPr>
          <a:xfrm>
            <a:off x="1140397" y="701834"/>
            <a:ext cx="5698553" cy="461665"/>
          </a:xfrm>
          <a:prstGeom prst="rect">
            <a:avLst/>
          </a:prstGeom>
        </p:spPr>
        <p:txBody>
          <a:bodyPr vert="horz" wrap="square" lIns="0" tIns="0" rIns="0" bIns="0" rtlCol="0">
            <a:spAutoFit/>
          </a:bodyPr>
          <a:lstStyle/>
          <a:p>
            <a:pPr marL="12700">
              <a:lnSpc>
                <a:spcPct val="100000"/>
              </a:lnSpc>
            </a:pPr>
            <a:r>
              <a:rPr lang="fi-FI" spc="-114" dirty="0" smtClean="0"/>
              <a:t>Musiikkipedagogi</a:t>
            </a:r>
            <a:r>
              <a:rPr spc="-95" dirty="0" smtClean="0"/>
              <a:t> </a:t>
            </a:r>
            <a:r>
              <a:rPr lang="fi-FI" spc="-95" dirty="0" smtClean="0"/>
              <a:t>(AMK), </a:t>
            </a:r>
            <a:r>
              <a:rPr b="0" spc="-35" dirty="0" smtClean="0">
                <a:latin typeface="NewJuneBook"/>
                <a:cs typeface="NewJuneBook"/>
              </a:rPr>
              <a:t>2</a:t>
            </a:r>
            <a:r>
              <a:rPr lang="fi-FI" b="0" spc="-35" dirty="0" smtClean="0">
                <a:latin typeface="NewJuneBook"/>
                <a:cs typeface="NewJuneBook"/>
              </a:rPr>
              <a:t>4</a:t>
            </a:r>
            <a:r>
              <a:rPr b="0" spc="-35" dirty="0" smtClean="0">
                <a:latin typeface="NewJuneBook"/>
                <a:cs typeface="NewJuneBook"/>
              </a:rPr>
              <a:t>0</a:t>
            </a:r>
            <a:r>
              <a:rPr b="0" spc="-10" dirty="0" smtClean="0">
                <a:latin typeface="NewJuneBook"/>
                <a:cs typeface="NewJuneBook"/>
              </a:rPr>
              <a:t> </a:t>
            </a:r>
            <a:r>
              <a:rPr lang="fi-FI" b="0" spc="-45" dirty="0" smtClean="0">
                <a:latin typeface="NewJuneBook"/>
                <a:cs typeface="NewJuneBook"/>
              </a:rPr>
              <a:t>op</a:t>
            </a:r>
            <a:endParaRPr b="0" spc="-45" dirty="0">
              <a:latin typeface="NewJuneBook"/>
              <a:cs typeface="NewJuneBook"/>
            </a:endParaRPr>
          </a:p>
        </p:txBody>
      </p:sp>
      <p:sp>
        <p:nvSpPr>
          <p:cNvPr id="3" name="object 3"/>
          <p:cNvSpPr/>
          <p:nvPr/>
        </p:nvSpPr>
        <p:spPr>
          <a:xfrm>
            <a:off x="6075081" y="377948"/>
            <a:ext cx="1299845" cy="80010"/>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25" y="377948"/>
            <a:ext cx="1168400" cy="80010"/>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03" y="377948"/>
            <a:ext cx="1186815" cy="80010"/>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7" y="377948"/>
            <a:ext cx="1186180" cy="80010"/>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58" y="377948"/>
            <a:ext cx="1155700" cy="80010"/>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2" y="377948"/>
            <a:ext cx="1271270" cy="80010"/>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6" name="object 16"/>
          <p:cNvSpPr txBox="1"/>
          <p:nvPr/>
        </p:nvSpPr>
        <p:spPr>
          <a:xfrm>
            <a:off x="2783556" y="390544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31" name="object 31"/>
          <p:cNvSpPr txBox="1"/>
          <p:nvPr/>
        </p:nvSpPr>
        <p:spPr>
          <a:xfrm>
            <a:off x="2645244" y="3582550"/>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35" name="object 10"/>
          <p:cNvSpPr/>
          <p:nvPr/>
        </p:nvSpPr>
        <p:spPr>
          <a:xfrm>
            <a:off x="435133" y="8547809"/>
            <a:ext cx="1983105" cy="1586791"/>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36" name="object 11"/>
          <p:cNvSpPr txBox="1"/>
          <p:nvPr/>
        </p:nvSpPr>
        <p:spPr>
          <a:xfrm>
            <a:off x="534127" y="8741071"/>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140397" y="8915781"/>
            <a:ext cx="1009650" cy="568041"/>
          </a:xfrm>
          <a:prstGeom prst="rect">
            <a:avLst/>
          </a:prstGeom>
        </p:spPr>
        <p:txBody>
          <a:bodyPr vert="horz" wrap="square" lIns="0" tIns="0" rIns="0" bIns="0" rtlCol="0">
            <a:spAutoFit/>
          </a:bodyPr>
          <a:lstStyle/>
          <a:p>
            <a:pPr algn="just">
              <a:lnSpc>
                <a:spcPct val="106700"/>
              </a:lnSpc>
            </a:pPr>
            <a:r>
              <a:rPr sz="1150" b="1" spc="-35" dirty="0">
                <a:solidFill>
                  <a:srgbClr val="FFFFFF"/>
                </a:solidFill>
                <a:latin typeface="Tahoma" panose="020B0604030504040204" pitchFamily="34" charset="0"/>
                <a:ea typeface="Tahoma" panose="020B0604030504040204" pitchFamily="34" charset="0"/>
                <a:cs typeface="Tahoma" panose="020B0604030504040204" pitchFamily="34" charset="0"/>
              </a:rPr>
              <a:t>Ammattialaan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perehtyminen</a:t>
            </a:r>
            <a:r>
              <a:rPr sz="1150" b="1" spc="-15"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a:t>
            </a:r>
            <a:r>
              <a:rPr sz="1150"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38" name="object 13"/>
          <p:cNvSpPr/>
          <p:nvPr/>
        </p:nvSpPr>
        <p:spPr>
          <a:xfrm>
            <a:off x="435133" y="2979935"/>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a:p>
        </p:txBody>
      </p:sp>
      <p:sp>
        <p:nvSpPr>
          <p:cNvPr id="39" name="object 14"/>
          <p:cNvSpPr txBox="1"/>
          <p:nvPr/>
        </p:nvSpPr>
        <p:spPr>
          <a:xfrm>
            <a:off x="534127" y="305108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115904" y="3172142"/>
            <a:ext cx="958850" cy="705321"/>
          </a:xfrm>
          <a:prstGeom prst="rect">
            <a:avLst/>
          </a:prstGeom>
        </p:spPr>
        <p:txBody>
          <a:bodyPr vert="horz" wrap="square" lIns="0" tIns="0" rIns="0" bIns="0" rtlCol="0">
            <a:spAutoFit/>
          </a:bodyPr>
          <a:lstStyle/>
          <a:p>
            <a:pPr>
              <a:lnSpc>
                <a:spcPts val="1340"/>
              </a:lnSpc>
            </a:pP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Oman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0" dirty="0">
                <a:solidFill>
                  <a:srgbClr val="FFFFFF"/>
                </a:solidFill>
                <a:latin typeface="Tahoma" panose="020B0604030504040204" pitchFamily="34" charset="0"/>
                <a:ea typeface="Tahoma" panose="020B0604030504040204" pitchFamily="34" charset="0"/>
                <a:cs typeface="Tahoma" panose="020B0604030504040204" pitchFamily="34" charset="0"/>
              </a:rPr>
              <a:t> s</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ov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eltaminen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lang="fi-FI" sz="1150" spc="5" dirty="0" smtClean="0">
                <a:solidFill>
                  <a:srgbClr val="FFFFFF"/>
                </a:solidFill>
                <a:latin typeface="Tahoma" panose="020B0604030504040204" pitchFamily="34" charset="0"/>
                <a:ea typeface="Tahoma" panose="020B0604030504040204" pitchFamily="34" charset="0"/>
                <a:cs typeface="Tahoma" panose="020B0604030504040204" pitchFamily="34" charset="0"/>
              </a:rPr>
              <a:t>6</a:t>
            </a:r>
            <a:r>
              <a:rPr sz="1150" spc="5" dirty="0" smtClean="0">
                <a:solidFill>
                  <a:srgbClr val="FFFFFF"/>
                </a:solidFill>
                <a:latin typeface="Tahoma" panose="020B0604030504040204" pitchFamily="34" charset="0"/>
                <a:ea typeface="Tahoma" panose="020B0604030504040204" pitchFamily="34" charset="0"/>
                <a:cs typeface="Tahoma" panose="020B0604030504040204" pitchFamily="34" charset="0"/>
              </a:rPr>
              <a:t>0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1" name="object 37"/>
          <p:cNvSpPr/>
          <p:nvPr/>
        </p:nvSpPr>
        <p:spPr>
          <a:xfrm>
            <a:off x="435133" y="4863878"/>
            <a:ext cx="1983105" cy="1506645"/>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a:p>
        </p:txBody>
      </p:sp>
      <p:sp>
        <p:nvSpPr>
          <p:cNvPr id="42" name="object 38"/>
          <p:cNvSpPr txBox="1"/>
          <p:nvPr/>
        </p:nvSpPr>
        <p:spPr>
          <a:xfrm>
            <a:off x="534127" y="4941147"/>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131508" y="5083769"/>
            <a:ext cx="1002030" cy="705321"/>
          </a:xfrm>
          <a:prstGeom prst="rect">
            <a:avLst/>
          </a:prstGeom>
        </p:spPr>
        <p:txBody>
          <a:bodyPr vert="horz" wrap="square" lIns="0" tIns="0" rIns="0" bIns="0" rtlCol="0">
            <a:spAutoFit/>
          </a:bodyPr>
          <a:lstStyle/>
          <a:p>
            <a:pPr>
              <a:lnSpc>
                <a:spcPts val="1340"/>
              </a:lnSpc>
            </a:pP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Oman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5" dirty="0">
                <a:solidFill>
                  <a:srgbClr val="FFFFFF"/>
                </a:solidFill>
                <a:latin typeface="Tahoma" panose="020B0604030504040204" pitchFamily="34" charset="0"/>
                <a:ea typeface="Tahoma" panose="020B0604030504040204" pitchFamily="34" charset="0"/>
                <a:cs typeface="Tahoma" panose="020B0604030504040204" pitchFamily="34" charset="0"/>
              </a:rPr>
              <a:t> sy</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entäminen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 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435133" y="6701316"/>
            <a:ext cx="1983105" cy="1510018"/>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5" name="object 41"/>
          <p:cNvSpPr txBox="1"/>
          <p:nvPr/>
        </p:nvSpPr>
        <p:spPr>
          <a:xfrm>
            <a:off x="534127" y="683422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131508" y="6926309"/>
            <a:ext cx="937894" cy="694055"/>
          </a:xfrm>
          <a:prstGeom prst="rect">
            <a:avLst/>
          </a:prstGeom>
        </p:spPr>
        <p:txBody>
          <a:bodyPr vert="horz" wrap="square" lIns="0" tIns="0" rIns="0" bIns="0" rtlCol="0">
            <a:spAutoFit/>
          </a:bodyPr>
          <a:lstStyle/>
          <a:p>
            <a:pPr>
              <a:lnSpc>
                <a:spcPts val="1340"/>
              </a:lnSpc>
            </a:pPr>
            <a:r>
              <a:rPr sz="1150" b="1" spc="-25" dirty="0">
                <a:solidFill>
                  <a:srgbClr val="FFFFFF"/>
                </a:solidFill>
                <a:latin typeface="NewJuneBold"/>
                <a:cs typeface="NewJuneBold"/>
              </a:rPr>
              <a:t>Oman </a:t>
            </a:r>
            <a:r>
              <a:rPr sz="1150" b="1" spc="-30" dirty="0">
                <a:solidFill>
                  <a:srgbClr val="FFFFFF"/>
                </a:solidFill>
                <a:latin typeface="NewJuneBold"/>
                <a:cs typeface="NewJuneBold"/>
              </a:rPr>
              <a:t>osaamisen</a:t>
            </a:r>
            <a:r>
              <a:rPr sz="1150" b="1" spc="-15" dirty="0">
                <a:solidFill>
                  <a:srgbClr val="FFFFFF"/>
                </a:solidFill>
                <a:latin typeface="NewJuneBold"/>
                <a:cs typeface="NewJuneBold"/>
              </a:rPr>
              <a:t> </a:t>
            </a:r>
            <a:r>
              <a:rPr sz="1150" b="1" spc="-55" dirty="0">
                <a:solidFill>
                  <a:srgbClr val="FFFFFF"/>
                </a:solidFill>
                <a:latin typeface="NewJuneBold"/>
                <a:cs typeface="NewJuneBold"/>
              </a:rPr>
              <a:t>k</a:t>
            </a:r>
            <a:r>
              <a:rPr sz="1150" b="1" spc="-30" dirty="0">
                <a:solidFill>
                  <a:srgbClr val="FFFFFF"/>
                </a:solidFill>
                <a:latin typeface="NewJuneBold"/>
                <a:cs typeface="NewJuneBold"/>
              </a:rPr>
              <a:t>ehittäminen</a:t>
            </a:r>
            <a:endParaRPr sz="1150" dirty="0">
              <a:latin typeface="NewJuneBold"/>
              <a:cs typeface="NewJuneBold"/>
            </a:endParaRPr>
          </a:p>
          <a:p>
            <a:pPr>
              <a:lnSpc>
                <a:spcPts val="1350"/>
              </a:lnSpc>
              <a:spcBef>
                <a:spcPts val="180"/>
              </a:spcBef>
            </a:pPr>
            <a:r>
              <a:rPr sz="1150" spc="5" dirty="0">
                <a:solidFill>
                  <a:srgbClr val="FFFFFF"/>
                </a:solidFill>
                <a:latin typeface="NewJuneBook"/>
                <a:cs typeface="NewJuneBook"/>
              </a:rPr>
              <a:t>60 op</a:t>
            </a:r>
            <a:endParaRPr sz="1150" dirty="0">
              <a:latin typeface="NewJuneBook"/>
              <a:cs typeface="NewJuneBook"/>
            </a:endParaRPr>
          </a:p>
        </p:txBody>
      </p:sp>
      <p:sp>
        <p:nvSpPr>
          <p:cNvPr id="47" name="Rectangle 46"/>
          <p:cNvSpPr/>
          <p:nvPr/>
        </p:nvSpPr>
        <p:spPr>
          <a:xfrm>
            <a:off x="435133" y="1238212"/>
            <a:ext cx="6904000" cy="1308078"/>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i-FI" sz="1200" dirty="0" smtClean="0"/>
              <a:t>Musiikkipedagogilla on vahvat pedagogiset valmiudet, tekniset ja tulkinnalliset instrumenttitaidot ja hyvä musiikillinen yleissivistys. Musiikkipedagogin tutkintoon sisältyvät ammatillisen opettajakorkeakoulun kanssa yhdessä järjestettävät monipuoliset kasvatustieteelliset ja ainepedagogiset opinnot (60 op) harjoitteluineen. Koulutus antaa yleisen laaja-alaisen opettajan pätevyyden. Musiikkipedagogi on luova ammattilainen, monipuolinen taiteilija, tiedostava pedagogi ja innovatiivinen työelämätaitaja.</a:t>
            </a:r>
            <a:endParaRPr lang="fi-FI" sz="1200" dirty="0"/>
          </a:p>
        </p:txBody>
      </p:sp>
      <p:sp>
        <p:nvSpPr>
          <p:cNvPr id="48" name="Rectangle 47"/>
          <p:cNvSpPr/>
          <p:nvPr/>
        </p:nvSpPr>
        <p:spPr>
          <a:xfrm>
            <a:off x="2498140" y="3001252"/>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9" name="TextBox 48"/>
          <p:cNvSpPr txBox="1"/>
          <p:nvPr/>
        </p:nvSpPr>
        <p:spPr>
          <a:xfrm>
            <a:off x="2569763" y="3075093"/>
            <a:ext cx="2845651"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Minä luovana ammattilaisena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0" name="Rectangle 49"/>
          <p:cNvSpPr/>
          <p:nvPr/>
        </p:nvSpPr>
        <p:spPr>
          <a:xfrm>
            <a:off x="2591144" y="3481430"/>
            <a:ext cx="4626019" cy="6998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Kehittäjänä musiikkialalla, Monipuolinen ja laaja-alainen pedagogiikka, Tutkimuksellinen työote, Työelämävalmiudet ja -yhteydet, Yrittäjämäinen asenne sekä valmius toimia yrittäjänä</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2" name="object 16"/>
          <p:cNvSpPr txBox="1"/>
          <p:nvPr/>
        </p:nvSpPr>
        <p:spPr>
          <a:xfrm>
            <a:off x="2777667" y="5767718"/>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53" name="object 31"/>
          <p:cNvSpPr txBox="1"/>
          <p:nvPr/>
        </p:nvSpPr>
        <p:spPr>
          <a:xfrm>
            <a:off x="2639355" y="5444822"/>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54" name="Rectangle 53"/>
          <p:cNvSpPr/>
          <p:nvPr/>
        </p:nvSpPr>
        <p:spPr>
          <a:xfrm>
            <a:off x="2492251" y="4863524"/>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5" name="TextBox 54"/>
          <p:cNvSpPr txBox="1"/>
          <p:nvPr/>
        </p:nvSpPr>
        <p:spPr>
          <a:xfrm>
            <a:off x="2563874" y="4937365"/>
            <a:ext cx="1726755"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Minä pedagogina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6" name="Rectangle 55"/>
          <p:cNvSpPr/>
          <p:nvPr/>
        </p:nvSpPr>
        <p:spPr>
          <a:xfrm>
            <a:off x="2579374" y="5345207"/>
            <a:ext cx="4626019" cy="7610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Musiikin opettaminen ja ohjaaminen, Musiikin luovat menetelmät, Substanssitaidot ja yhteismusisointi, Musiikin yhteiskunnallinen konteksti myös kansainvälisesti, Opinnäytetyön käynnistäminen, Harjoittelu</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777667" y="7605510"/>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0" name="object 31"/>
          <p:cNvSpPr txBox="1"/>
          <p:nvPr/>
        </p:nvSpPr>
        <p:spPr>
          <a:xfrm>
            <a:off x="2639355" y="7282614"/>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1" name="Rectangle 60"/>
          <p:cNvSpPr/>
          <p:nvPr/>
        </p:nvSpPr>
        <p:spPr>
          <a:xfrm>
            <a:off x="2492251" y="6701316"/>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2" name="TextBox 61"/>
          <p:cNvSpPr txBox="1"/>
          <p:nvPr/>
        </p:nvSpPr>
        <p:spPr>
          <a:xfrm>
            <a:off x="2563874" y="6775157"/>
            <a:ext cx="1773242"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Minä muusikkona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591144" y="7259682"/>
            <a:ext cx="4626019" cy="5858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Vuorovaikutustaidot opettamisessa, Kasvatustieteen perusteet, Pedagoginen opetusharjoittelu, Substanssitaidot ja yhteismusisointi, Musiikin toimintaympäristö</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777833" y="952877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7" name="object 31"/>
          <p:cNvSpPr txBox="1"/>
          <p:nvPr/>
        </p:nvSpPr>
        <p:spPr>
          <a:xfrm>
            <a:off x="2639521" y="9106551"/>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8" name="Rectangle 67"/>
          <p:cNvSpPr/>
          <p:nvPr/>
        </p:nvSpPr>
        <p:spPr>
          <a:xfrm>
            <a:off x="2492417" y="8547809"/>
            <a:ext cx="4812030" cy="1586791"/>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9" name="TextBox 68"/>
          <p:cNvSpPr txBox="1"/>
          <p:nvPr/>
        </p:nvSpPr>
        <p:spPr>
          <a:xfrm>
            <a:off x="2564040" y="8599094"/>
            <a:ext cx="2757486" cy="307777"/>
          </a:xfrm>
          <a:prstGeom prst="rect">
            <a:avLst/>
          </a:prstGeom>
          <a:noFill/>
        </p:spPr>
        <p:txBody>
          <a:bodyPr wrap="none" rtlCol="0">
            <a:spAutoFit/>
          </a:bodyPr>
          <a:lstStyle/>
          <a:p>
            <a:r>
              <a:rPr lang="fi-FI" sz="14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Minä oppijana musiikkialalla</a:t>
            </a:r>
            <a:endParaRPr lang="fi-FI" sz="14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579374" y="9099723"/>
            <a:ext cx="4626019" cy="5390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Musiikki omana ammattina, instrumenttitaidot ja niiden kehittäminen, pedagogiikan perusteet ja musiikin teoreettisia opintoja</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Kohdistuspaiva xmlns="03ca75a4-7525-4fd0-b461-2a607204cfe9">2017-10-01T21:00:00+00:00</Kohdistuspaiva>
    <TaxCatchAll xmlns="03ca75a4-7525-4fd0-b461-2a607204cfe9"/>
    <Aihealue xmlns="03ca75a4-7525-4fd0-b461-2a607204cfe9">O&amp;O</Aihealue>
    <Asiakirjatyyppi xmlns="03ca75a4-7525-4fd0-b461-2a607204cfe9">Muu asiakirja</Asiakirjatyyppi>
    <j3b534c50ba64dfd9276b9f3862c10bc xmlns="03ca75a4-7525-4fd0-b461-2a607204cfe9">
      <Terms xmlns="http://schemas.microsoft.com/office/infopath/2007/PartnerControls"/>
    </j3b534c50ba64dfd9276b9f3862c10bc>
    <_dlc_DocId xmlns="03ca75a4-7525-4fd0-b461-2a607204cfe9">SAVONIA-1266-273</_dlc_DocId>
    <_dlc_DocIdUrl xmlns="03ca75a4-7525-4fd0-b461-2a607204cfe9">
      <Url>https://santra.savonia.fi/tiimit/hyvin/_layouts/DocIdRedir.aspx?ID=SAVONIA-1266-273</Url>
      <Description>SAVONIA-1266-273</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Savonia Default Content Type" ma:contentTypeID="0x0101007C99A6B7AEA5684BA478728D451E0C6F00D909798805D3D247B499D33B690536FF" ma:contentTypeVersion="14" ma:contentTypeDescription="Luo uusi asiakirja." ma:contentTypeScope="" ma:versionID="d4778e1048814244a927ede51ad558d2">
  <xsd:schema xmlns:xsd="http://www.w3.org/2001/XMLSchema" xmlns:xs="http://www.w3.org/2001/XMLSchema" xmlns:p="http://schemas.microsoft.com/office/2006/metadata/properties" xmlns:ns2="03ca75a4-7525-4fd0-b461-2a607204cfe9" targetNamespace="http://schemas.microsoft.com/office/2006/metadata/properties" ma:root="true" ma:fieldsID="1fd3ddd16582101abc1fb59f7a8321d9" ns2:_="">
    <xsd:import namespace="03ca75a4-7525-4fd0-b461-2a607204cfe9"/>
    <xsd:element name="properties">
      <xsd:complexType>
        <xsd:sequence>
          <xsd:element name="documentManagement">
            <xsd:complexType>
              <xsd:all>
                <xsd:element ref="ns2:Aihealue" minOccurs="0"/>
                <xsd:element ref="ns2:Asiakirjatyyppi" minOccurs="0"/>
                <xsd:element ref="ns2:j3b534c50ba64dfd9276b9f3862c10bc" minOccurs="0"/>
                <xsd:element ref="ns2:TaxCatchAll" minOccurs="0"/>
                <xsd:element ref="ns2:TaxCatchAllLabel" minOccurs="0"/>
                <xsd:element ref="ns2:_dlc_DocId" minOccurs="0"/>
                <xsd:element ref="ns2:_dlc_DocIdUrl" minOccurs="0"/>
                <xsd:element ref="ns2:_dlc_DocIdPersistId" minOccurs="0"/>
                <xsd:element ref="ns2:Kohdistuspaiv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Aihealue" ma:index="8" nillable="true" ma:displayName="Aihealue" ma:default="Henkilöstö" ma:format="Dropdown" ma:internalName="Aihealue" ma:readOnly="false">
      <xsd:simpleType>
        <xsd:restriction base="dms:Choice">
          <xsd:enumeration value="Henkilöstö"/>
          <xsd:enumeration value="Tukipalvelut"/>
          <xsd:enumeration value="Kansainväliset asiat - International Affairs"/>
          <xsd:enumeration value="Kirjasto- ja tietopalvelut"/>
          <xsd:enumeration value="Opiskelijapalvelut"/>
          <xsd:enumeration value="Taloushallinto"/>
          <xsd:enumeration value="Tietohallinto"/>
          <xsd:enumeration value="Tilapalvelut"/>
          <xsd:enumeration value="Viestintäpalvelut"/>
          <xsd:enumeration value="Yleishallinnon palvelut"/>
          <xsd:enumeration value="Muut palvelut"/>
          <xsd:enumeration value="O&amp;O"/>
          <xsd:enumeration value="TKI"/>
          <xsd:enumeration value="Osaamisalueet"/>
          <xsd:enumeration value="Hyvinvointiala"/>
          <xsd:enumeration value="Liiketoiminta- ja kulttuuriala"/>
          <xsd:enumeration value="Teknologia- ja ympäristöala"/>
          <xsd:enumeration value="Johtaminen ja laatu"/>
        </xsd:restriction>
      </xsd:simpleType>
    </xsd:element>
    <xsd:element name="Asiakirjatyyppi" ma:index="9" nillable="true" ma:displayName="Asiakirjatyyppi" ma:default="Muu asiakirja" ma:format="Dropdown" ma:internalName="Asiakirjatyyppi">
      <xsd:simpleType>
        <xsd:restriction base="dms:Choice">
          <xsd:enumeration value="Esite / esittelymateriaali"/>
          <xsd:enumeration value="Esityslista / Asialista"/>
          <xsd:enumeration value="Kirje"/>
          <xsd:enumeration value="Lomake"/>
          <xsd:enumeration value="Ohje"/>
          <xsd:enumeration value="Päätös"/>
          <xsd:enumeration value="Pöytäkirja / Muistio"/>
          <xsd:enumeration value="Raportti"/>
          <xsd:enumeration value="Sopimus"/>
          <xsd:enumeration value="Suunnitelma"/>
          <xsd:enumeration value="Tiedote"/>
          <xsd:enumeration value="Muu asiakirja"/>
        </xsd:restriction>
      </xsd:simpleType>
    </xsd:element>
    <xsd:element name="j3b534c50ba64dfd9276b9f3862c10bc" ma:index="10" nillable="true" ma:taxonomy="true" ma:internalName="j3b534c50ba64dfd9276b9f3862c10bc" ma:taxonomyFieldName="Asiasanat" ma:displayName="Asiasanat" ma:default="" ma:fieldId="{33b534c5-0ba6-4dfd-9276-b9f3862c10bc}" ma:taxonomyMulti="true" ma:sspId="1b83d0fd-d0bf-4cef-8f33-d812e24b4c17" ma:termSetId="81213cf9-4837-4806-b3a4-a1839d9b5766" ma:anchorId="00000000-0000-0000-0000-000000000000" ma:open="true" ma:isKeyword="false">
      <xsd:complexType>
        <xsd:sequence>
          <xsd:element ref="pc:Terms" minOccurs="0" maxOccurs="1"/>
        </xsd:sequence>
      </xsd:complexType>
    </xsd:element>
    <xsd:element name="TaxCatchAll" ma:index="11" nillable="true" ma:displayName="Luokituksen Kaikki-sarake" ma:description="" ma:hidden="true" ma:list="{867263f0-482b-43fa-a6f6-285e67ec53bf}" ma:internalName="TaxCatchAll" ma:showField="CatchAllData"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Luokituksen Kaikki-sarake1" ma:description="" ma:hidden="true" ma:list="{867263f0-482b-43fa-a6f6-285e67ec53bf}" ma:internalName="TaxCatchAllLabel" ma:readOnly="true" ma:showField="CatchAllDataLabel"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_dlc_DocId" ma:index="14" nillable="true" ma:displayName="Tiedostotunnisteen arvo" ma:description="Tälle kohteelle määritetyn tiedostotunnisteen arvo." ma:internalName="_dlc_DocId" ma:readOnly="true">
      <xsd:simpleType>
        <xsd:restriction base="dms:Text"/>
      </xsd:simpleType>
    </xsd:element>
    <xsd:element name="_dlc_DocIdUrl" ma:index="15"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Kohdistuspaiva" ma:index="17" nillable="true" ma:displayName="Kohdistuspäivä" ma:default="[today]" ma:description="Kohdistuspäivä voi olla esim. kokouspäivä, seminaaripäivä tai dokumentin luontipäivä." ma:format="DateOnly" ma:internalName="Kohdistuspaiva">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6905C2-23D3-4EBA-A6F0-BBB465F67965}">
  <ds:schemaRefs>
    <ds:schemaRef ds:uri="http://schemas.microsoft.com/sharepoint/events"/>
  </ds:schemaRefs>
</ds:datastoreItem>
</file>

<file path=customXml/itemProps2.xml><?xml version="1.0" encoding="utf-8"?>
<ds:datastoreItem xmlns:ds="http://schemas.openxmlformats.org/officeDocument/2006/customXml" ds:itemID="{26B80953-1222-4574-A9E5-FB0E2B1D46B7}">
  <ds:schemaRefs>
    <ds:schemaRef ds:uri="http://schemas.microsoft.com/office/2006/metadata/properties"/>
    <ds:schemaRef ds:uri="http://schemas.microsoft.com/office/2006/documentManagement/types"/>
    <ds:schemaRef ds:uri="http://schemas.microsoft.com/office/infopath/2007/PartnerControls"/>
    <ds:schemaRef ds:uri="http://purl.org/dc/terms/"/>
    <ds:schemaRef ds:uri="http://purl.org/dc/elements/1.1/"/>
    <ds:schemaRef ds:uri="http://purl.org/dc/dcmitype/"/>
    <ds:schemaRef ds:uri="http://schemas.openxmlformats.org/package/2006/metadata/core-properties"/>
    <ds:schemaRef ds:uri="03ca75a4-7525-4fd0-b461-2a607204cfe9"/>
    <ds:schemaRef ds:uri="http://www.w3.org/XML/1998/namespace"/>
  </ds:schemaRefs>
</ds:datastoreItem>
</file>

<file path=customXml/itemProps3.xml><?xml version="1.0" encoding="utf-8"?>
<ds:datastoreItem xmlns:ds="http://schemas.openxmlformats.org/officeDocument/2006/customXml" ds:itemID="{CBE6C022-0DA2-474F-9F2E-9C99726BFD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ca75a4-7525-4fd0-b461-2a607204c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52CA087-FFBB-4BA7-8790-C61E8FE556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272</TotalTime>
  <Words>320</Words>
  <Application>Microsoft Office PowerPoint</Application>
  <PresentationFormat>Mukautettu</PresentationFormat>
  <Paragraphs>33</Paragraphs>
  <Slides>1</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vt:i4>
      </vt:variant>
    </vt:vector>
  </HeadingPairs>
  <TitlesOfParts>
    <vt:vector size="7" baseType="lpstr">
      <vt:lpstr>Calibri</vt:lpstr>
      <vt:lpstr>NewJuneBold</vt:lpstr>
      <vt:lpstr>NewJuneBook</vt:lpstr>
      <vt:lpstr>NewJuneHeavy</vt:lpstr>
      <vt:lpstr>Tahoma</vt:lpstr>
      <vt:lpstr>Office Theme</vt:lpstr>
      <vt:lpstr>Musiikkipedagogi (AMK), 240 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Sairaanhoitaja 210 OP</dc:title>
  <dc:creator>Marja Kopeli</dc:creator>
  <cp:lastModifiedBy>Marja Kopeli</cp:lastModifiedBy>
  <cp:revision>12</cp:revision>
  <dcterms:created xsi:type="dcterms:W3CDTF">2017-09-21T11:55:52Z</dcterms:created>
  <dcterms:modified xsi:type="dcterms:W3CDTF">2017-12-07T10:10:52Z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2017-09-21T00:00:00Z</vt:filetime>
  </property>
  <property fmtid="{D5CDD505-2E9C-101B-9397-08002B2CF9AE}" pid="4" name="ContentTypeId">
    <vt:lpwstr>0x0101007C99A6B7AEA5684BA478728D451E0C6F00D909798805D3D247B499D33B690536FF</vt:lpwstr>
  </property>
  <property fmtid="{D5CDD505-2E9C-101B-9397-08002B2CF9AE}" pid="5" name="_dlc_DocIdItemGuid">
    <vt:lpwstr>18274de0-7e34-4652-a0d8-dfdfba2202d0</vt:lpwstr>
  </property>
  <property fmtid="{D5CDD505-2E9C-101B-9397-08002B2CF9AE}" pid="6" name="Asiasanat">
    <vt:lpwstr/>
  </property>
</Properties>
</file>