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3D8A"/>
    <a:srgbClr val="F5821F"/>
    <a:srgbClr val="78B551"/>
    <a:srgbClr val="6FB2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4" autoAdjust="0"/>
    <p:restoredTop sz="92181" autoAdjust="0"/>
  </p:normalViewPr>
  <p:slideViewPr>
    <p:cSldViewPr snapToGrid="0">
      <p:cViewPr varScale="1">
        <p:scale>
          <a:sx n="72" d="100"/>
          <a:sy n="72" d="100"/>
        </p:scale>
        <p:origin x="3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BF588-2DFE-42D0-9CF8-A266C0014C7D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CD2FF9-8ACF-4DE1-8B06-6258BF283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386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Valkealla pohjalla pakolliset</a:t>
            </a:r>
          </a:p>
          <a:p>
            <a:r>
              <a:rPr lang="fi-FI" dirty="0" smtClean="0"/>
              <a:t>Kuva rakentuu suorakulmaisista kuvioista (</a:t>
            </a:r>
            <a:r>
              <a:rPr lang="fi-FI" dirty="0" err="1" smtClean="0"/>
              <a:t>Shapes</a:t>
            </a:r>
            <a:r>
              <a:rPr lang="fi-FI" dirty="0" smtClean="0"/>
              <a:t>) ja tekstilaatikoista (</a:t>
            </a:r>
            <a:r>
              <a:rPr lang="fi-FI" dirty="0" err="1" smtClean="0"/>
              <a:t>Text</a:t>
            </a:r>
            <a:r>
              <a:rPr lang="fi-FI" baseline="0" dirty="0" smtClean="0"/>
              <a:t> Box), jotka ovat kuvioiden päällä eli tekstejä ja kuvioita voi muutella erikseen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CD2FF9-8ACF-4DE1-8B06-6258BF28350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54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78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150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970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564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00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716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5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76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298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395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78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FB2DB-BAD9-4339-9963-08F480120DBC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014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roup 77"/>
          <p:cNvGrpSpPr/>
          <p:nvPr/>
        </p:nvGrpSpPr>
        <p:grpSpPr>
          <a:xfrm>
            <a:off x="5704924" y="1457831"/>
            <a:ext cx="2666569" cy="4439492"/>
            <a:chOff x="5704924" y="1457831"/>
            <a:chExt cx="2666569" cy="4439492"/>
          </a:xfrm>
        </p:grpSpPr>
        <p:sp>
          <p:nvSpPr>
            <p:cNvPr id="4" name="Rectangle 3"/>
            <p:cNvSpPr/>
            <p:nvPr/>
          </p:nvSpPr>
          <p:spPr>
            <a:xfrm>
              <a:off x="5980973" y="1457831"/>
              <a:ext cx="2390519" cy="729615"/>
            </a:xfrm>
            <a:prstGeom prst="rect">
              <a:avLst/>
            </a:prstGeom>
            <a:solidFill>
              <a:srgbClr val="EE3D8A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7" name="object 33"/>
            <p:cNvSpPr/>
            <p:nvPr/>
          </p:nvSpPr>
          <p:spPr>
            <a:xfrm>
              <a:off x="5704924" y="2682772"/>
              <a:ext cx="349885" cy="361950"/>
            </a:xfrm>
            <a:custGeom>
              <a:avLst/>
              <a:gdLst/>
              <a:ahLst/>
              <a:cxnLst/>
              <a:rect l="l" t="t" r="r" b="b"/>
              <a:pathLst>
                <a:path w="349885" h="361950">
                  <a:moveTo>
                    <a:pt x="180505" y="0"/>
                  </a:moveTo>
                  <a:lnTo>
                    <a:pt x="0" y="180721"/>
                  </a:lnTo>
                  <a:lnTo>
                    <a:pt x="180505" y="361442"/>
                  </a:lnTo>
                  <a:lnTo>
                    <a:pt x="180505" y="270002"/>
                  </a:lnTo>
                  <a:lnTo>
                    <a:pt x="349491" y="270002"/>
                  </a:lnTo>
                  <a:lnTo>
                    <a:pt x="349491" y="90170"/>
                  </a:lnTo>
                  <a:lnTo>
                    <a:pt x="180505" y="90170"/>
                  </a:lnTo>
                  <a:lnTo>
                    <a:pt x="180505" y="0"/>
                  </a:lnTo>
                  <a:close/>
                </a:path>
                <a:path w="349885" h="361950">
                  <a:moveTo>
                    <a:pt x="349491" y="270002"/>
                  </a:moveTo>
                  <a:lnTo>
                    <a:pt x="180505" y="270002"/>
                  </a:lnTo>
                  <a:lnTo>
                    <a:pt x="349491" y="270167"/>
                  </a:lnTo>
                  <a:lnTo>
                    <a:pt x="349491" y="270002"/>
                  </a:lnTo>
                  <a:close/>
                </a:path>
              </a:pathLst>
            </a:custGeom>
            <a:solidFill>
              <a:srgbClr val="EE3D8A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" name="object 37"/>
            <p:cNvSpPr/>
            <p:nvPr/>
          </p:nvSpPr>
          <p:spPr>
            <a:xfrm>
              <a:off x="5987068" y="2236393"/>
              <a:ext cx="2384425" cy="3660930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7" y="3652126"/>
                  </a:lnTo>
                  <a:lnTo>
                    <a:pt x="2384297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EE3D8A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50899" y="5907921"/>
            <a:ext cx="7830820" cy="833344"/>
            <a:chOff x="550899" y="5998074"/>
            <a:chExt cx="7830820" cy="833344"/>
          </a:xfrm>
        </p:grpSpPr>
        <p:sp>
          <p:nvSpPr>
            <p:cNvPr id="34" name="object 30"/>
            <p:cNvSpPr/>
            <p:nvPr/>
          </p:nvSpPr>
          <p:spPr>
            <a:xfrm>
              <a:off x="550899" y="6299288"/>
              <a:ext cx="7830820" cy="532130"/>
            </a:xfrm>
            <a:custGeom>
              <a:avLst/>
              <a:gdLst/>
              <a:ahLst/>
              <a:cxnLst/>
              <a:rect l="l" t="t" r="r" b="b"/>
              <a:pathLst>
                <a:path w="7830820" h="532129">
                  <a:moveTo>
                    <a:pt x="0" y="0"/>
                  </a:moveTo>
                  <a:lnTo>
                    <a:pt x="0" y="531710"/>
                  </a:lnTo>
                  <a:lnTo>
                    <a:pt x="7830680" y="531710"/>
                  </a:lnTo>
                  <a:lnTo>
                    <a:pt x="783068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6" name="object 32"/>
            <p:cNvSpPr/>
            <p:nvPr/>
          </p:nvSpPr>
          <p:spPr>
            <a:xfrm>
              <a:off x="6972514" y="6015075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2" y="180505"/>
                  </a:moveTo>
                  <a:lnTo>
                    <a:pt x="91440" y="180505"/>
                  </a:lnTo>
                  <a:lnTo>
                    <a:pt x="91274" y="349491"/>
                  </a:lnTo>
                  <a:lnTo>
                    <a:pt x="271272" y="349491"/>
                  </a:lnTo>
                  <a:lnTo>
                    <a:pt x="271272" y="180505"/>
                  </a:lnTo>
                  <a:close/>
                </a:path>
                <a:path w="361950" h="349885">
                  <a:moveTo>
                    <a:pt x="180721" y="0"/>
                  </a:moveTo>
                  <a:lnTo>
                    <a:pt x="0" y="180505"/>
                  </a:lnTo>
                  <a:lnTo>
                    <a:pt x="361442" y="180505"/>
                  </a:lnTo>
                  <a:lnTo>
                    <a:pt x="180721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9" name="object 35"/>
            <p:cNvSpPr/>
            <p:nvPr/>
          </p:nvSpPr>
          <p:spPr>
            <a:xfrm>
              <a:off x="4314726" y="5998074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1" y="180505"/>
                  </a:moveTo>
                  <a:lnTo>
                    <a:pt x="91439" y="180505"/>
                  </a:lnTo>
                  <a:lnTo>
                    <a:pt x="91274" y="349491"/>
                  </a:lnTo>
                  <a:lnTo>
                    <a:pt x="271271" y="349491"/>
                  </a:lnTo>
                  <a:lnTo>
                    <a:pt x="271271" y="180505"/>
                  </a:lnTo>
                  <a:close/>
                </a:path>
                <a:path w="361950" h="349885">
                  <a:moveTo>
                    <a:pt x="180720" y="0"/>
                  </a:moveTo>
                  <a:lnTo>
                    <a:pt x="0" y="180505"/>
                  </a:lnTo>
                  <a:lnTo>
                    <a:pt x="361441" y="180505"/>
                  </a:lnTo>
                  <a:lnTo>
                    <a:pt x="180720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0" name="object 36"/>
            <p:cNvSpPr/>
            <p:nvPr/>
          </p:nvSpPr>
          <p:spPr>
            <a:xfrm>
              <a:off x="1614398" y="6026889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2" y="180505"/>
                  </a:moveTo>
                  <a:lnTo>
                    <a:pt x="91440" y="180505"/>
                  </a:lnTo>
                  <a:lnTo>
                    <a:pt x="91274" y="349491"/>
                  </a:lnTo>
                  <a:lnTo>
                    <a:pt x="271272" y="349491"/>
                  </a:lnTo>
                  <a:lnTo>
                    <a:pt x="271272" y="180505"/>
                  </a:lnTo>
                  <a:close/>
                </a:path>
                <a:path w="361950" h="349885">
                  <a:moveTo>
                    <a:pt x="180721" y="0"/>
                  </a:moveTo>
                  <a:lnTo>
                    <a:pt x="0" y="180505"/>
                  </a:lnTo>
                  <a:lnTo>
                    <a:pt x="361442" y="180505"/>
                  </a:lnTo>
                  <a:lnTo>
                    <a:pt x="180721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3292324" y="1459787"/>
            <a:ext cx="2396614" cy="4429017"/>
            <a:chOff x="3292324" y="1459787"/>
            <a:chExt cx="2396614" cy="4429017"/>
          </a:xfrm>
        </p:grpSpPr>
        <p:sp>
          <p:nvSpPr>
            <p:cNvPr id="6" name="Rectangle 5"/>
            <p:cNvSpPr/>
            <p:nvPr/>
          </p:nvSpPr>
          <p:spPr>
            <a:xfrm>
              <a:off x="3292324" y="1459787"/>
              <a:ext cx="2396614" cy="729615"/>
            </a:xfrm>
            <a:prstGeom prst="rect">
              <a:avLst/>
            </a:prstGeom>
            <a:solidFill>
              <a:srgbClr val="65BC46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bject 47"/>
            <p:cNvSpPr/>
            <p:nvPr/>
          </p:nvSpPr>
          <p:spPr>
            <a:xfrm>
              <a:off x="3294209" y="2238658"/>
              <a:ext cx="2392843" cy="3650146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8" y="3652126"/>
                  </a:lnTo>
                  <a:lnTo>
                    <a:pt x="2384298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78B551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615149" y="1459787"/>
            <a:ext cx="2668757" cy="4429126"/>
            <a:chOff x="615149" y="1459787"/>
            <a:chExt cx="2668757" cy="4429126"/>
          </a:xfrm>
        </p:grpSpPr>
        <p:sp>
          <p:nvSpPr>
            <p:cNvPr id="38" name="object 34"/>
            <p:cNvSpPr/>
            <p:nvPr/>
          </p:nvSpPr>
          <p:spPr>
            <a:xfrm>
              <a:off x="2934021" y="2670870"/>
              <a:ext cx="349885" cy="361950"/>
            </a:xfrm>
            <a:custGeom>
              <a:avLst/>
              <a:gdLst/>
              <a:ahLst/>
              <a:cxnLst/>
              <a:rect l="l" t="t" r="r" b="b"/>
              <a:pathLst>
                <a:path w="349885" h="361950">
                  <a:moveTo>
                    <a:pt x="260316" y="270002"/>
                  </a:moveTo>
                  <a:lnTo>
                    <a:pt x="168986" y="270002"/>
                  </a:lnTo>
                  <a:lnTo>
                    <a:pt x="168986" y="361442"/>
                  </a:lnTo>
                  <a:lnTo>
                    <a:pt x="260316" y="270002"/>
                  </a:lnTo>
                  <a:close/>
                </a:path>
                <a:path w="349885" h="361950">
                  <a:moveTo>
                    <a:pt x="168986" y="0"/>
                  </a:moveTo>
                  <a:lnTo>
                    <a:pt x="168986" y="90170"/>
                  </a:lnTo>
                  <a:lnTo>
                    <a:pt x="0" y="90170"/>
                  </a:lnTo>
                  <a:lnTo>
                    <a:pt x="0" y="270167"/>
                  </a:lnTo>
                  <a:lnTo>
                    <a:pt x="260316" y="270002"/>
                  </a:lnTo>
                  <a:lnTo>
                    <a:pt x="349491" y="180721"/>
                  </a:lnTo>
                  <a:lnTo>
                    <a:pt x="168986" y="0"/>
                  </a:lnTo>
                  <a:close/>
                </a:path>
              </a:pathLst>
            </a:custGeom>
            <a:solidFill>
              <a:srgbClr val="F5821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0" name="object 47"/>
            <p:cNvSpPr/>
            <p:nvPr/>
          </p:nvSpPr>
          <p:spPr>
            <a:xfrm>
              <a:off x="615149" y="2236393"/>
              <a:ext cx="2394624" cy="3652520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8" y="3652126"/>
                  </a:lnTo>
                  <a:lnTo>
                    <a:pt x="2384298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F5821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15149" y="1459787"/>
              <a:ext cx="2396614" cy="729615"/>
            </a:xfrm>
            <a:prstGeom prst="rect">
              <a:avLst/>
            </a:prstGeom>
            <a:solidFill>
              <a:srgbClr val="F5821F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8" name="object 4"/>
          <p:cNvSpPr txBox="1">
            <a:spLocks/>
          </p:cNvSpPr>
          <p:nvPr/>
        </p:nvSpPr>
        <p:spPr>
          <a:xfrm>
            <a:off x="615149" y="695936"/>
            <a:ext cx="9532898" cy="369332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z="24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Bioanalyytikko (</a:t>
            </a:r>
            <a:r>
              <a:rPr lang="en-US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ylempi </a:t>
            </a:r>
            <a:r>
              <a:rPr lang="en-US" sz="2400" b="1" spc="-8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AMK) / Röntgenhoitaja (ylempi AMK)</a:t>
            </a:r>
            <a:endParaRPr lang="en-US" sz="24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object 27"/>
          <p:cNvSpPr txBox="1"/>
          <p:nvPr/>
        </p:nvSpPr>
        <p:spPr>
          <a:xfrm>
            <a:off x="8524951" y="2565226"/>
            <a:ext cx="117221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</a:pPr>
            <a:r>
              <a:rPr sz="1200" b="1" spc="-1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oiminnan</a:t>
            </a:r>
            <a:r>
              <a:rPr sz="12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200" b="1" spc="-6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ehittäminen ja</a:t>
            </a:r>
            <a:r>
              <a:rPr sz="1200" b="1" spc="-2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johtaminen</a:t>
            </a:r>
            <a:endParaRPr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object 28"/>
          <p:cNvSpPr txBox="1"/>
          <p:nvPr/>
        </p:nvSpPr>
        <p:spPr>
          <a:xfrm>
            <a:off x="8429733" y="3653774"/>
            <a:ext cx="143954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43840">
              <a:lnSpc>
                <a:spcPct val="100000"/>
              </a:lnSpc>
            </a:pPr>
            <a:r>
              <a:rPr sz="1200" b="1" spc="-11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utkimus- ja</a:t>
            </a:r>
            <a:r>
              <a:rPr sz="1200" b="1" spc="-2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200" b="1" spc="-6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2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ehittämis</a:t>
            </a:r>
            <a:r>
              <a:rPr sz="1200" b="1" spc="-5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oiminta</a:t>
            </a:r>
            <a:endParaRPr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object 29"/>
          <p:cNvSpPr txBox="1"/>
          <p:nvPr/>
        </p:nvSpPr>
        <p:spPr>
          <a:xfrm>
            <a:off x="8577532" y="4769707"/>
            <a:ext cx="105537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2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Asiantuntija- 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organisaation johtaminen</a:t>
            </a:r>
            <a:endParaRPr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object 31"/>
          <p:cNvSpPr txBox="1"/>
          <p:nvPr/>
        </p:nvSpPr>
        <p:spPr>
          <a:xfrm>
            <a:off x="3417800" y="6336700"/>
            <a:ext cx="206224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39"/>
          <p:cNvSpPr/>
          <p:nvPr/>
        </p:nvSpPr>
        <p:spPr>
          <a:xfrm>
            <a:off x="6147282" y="2291818"/>
            <a:ext cx="2096770" cy="382270"/>
          </a:xfrm>
          <a:custGeom>
            <a:avLst/>
            <a:gdLst/>
            <a:ahLst/>
            <a:cxnLst/>
            <a:rect l="l" t="t" r="r" b="b"/>
            <a:pathLst>
              <a:path w="2096770" h="382269">
                <a:moveTo>
                  <a:pt x="0" y="0"/>
                </a:moveTo>
                <a:lnTo>
                  <a:pt x="0" y="381800"/>
                </a:lnTo>
                <a:lnTo>
                  <a:pt x="2096579" y="381800"/>
                </a:lnTo>
                <a:lnTo>
                  <a:pt x="209657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40"/>
          <p:cNvSpPr txBox="1"/>
          <p:nvPr/>
        </p:nvSpPr>
        <p:spPr>
          <a:xfrm>
            <a:off x="6320467" y="2302304"/>
            <a:ext cx="177800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6364">
              <a:lnSpc>
                <a:spcPct val="100000"/>
              </a:lnSpc>
            </a:pPr>
            <a:r>
              <a:rPr sz="1100" b="1" spc="-6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</a:t>
            </a:r>
            <a:r>
              <a:rPr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eginen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ajat</a:t>
            </a:r>
            <a:r>
              <a:rPr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elu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</a:t>
            </a:r>
            <a:r>
              <a:rPr sz="11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oimialan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tulevaisuus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object 41"/>
          <p:cNvSpPr/>
          <p:nvPr/>
        </p:nvSpPr>
        <p:spPr>
          <a:xfrm>
            <a:off x="6128891" y="3482230"/>
            <a:ext cx="2096770" cy="382905"/>
          </a:xfrm>
          <a:custGeom>
            <a:avLst/>
            <a:gdLst/>
            <a:ahLst/>
            <a:cxnLst/>
            <a:rect l="l" t="t" r="r" b="b"/>
            <a:pathLst>
              <a:path w="2096770" h="382904">
                <a:moveTo>
                  <a:pt x="0" y="0"/>
                </a:moveTo>
                <a:lnTo>
                  <a:pt x="0" y="382562"/>
                </a:lnTo>
                <a:lnTo>
                  <a:pt x="2096579" y="382562"/>
                </a:lnTo>
                <a:lnTo>
                  <a:pt x="209657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object 42"/>
          <p:cNvSpPr txBox="1"/>
          <p:nvPr/>
        </p:nvSpPr>
        <p:spPr>
          <a:xfrm>
            <a:off x="6565468" y="3495734"/>
            <a:ext cx="122936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sz="1100" b="1" spc="-11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utkimuksellinen</a:t>
            </a:r>
            <a:r>
              <a:rPr sz="11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ehittäminen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" name="object 46"/>
          <p:cNvSpPr txBox="1"/>
          <p:nvPr/>
        </p:nvSpPr>
        <p:spPr>
          <a:xfrm>
            <a:off x="6205066" y="2785560"/>
            <a:ext cx="1981200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Menestyvä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organisaatio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Digitalised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orking</a:t>
            </a:r>
            <a:r>
              <a:rPr sz="110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object 48"/>
          <p:cNvSpPr txBox="1"/>
          <p:nvPr/>
        </p:nvSpPr>
        <p:spPr>
          <a:xfrm>
            <a:off x="6076484" y="4265639"/>
            <a:ext cx="2238365" cy="10772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0330" marR="164465" algn="ctr">
              <a:lnSpc>
                <a:spcPct val="100000"/>
              </a:lnSpc>
            </a:pP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Vuor</a:t>
            </a:r>
            <a:r>
              <a:rPr sz="11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vaikut</a:t>
            </a:r>
            <a:r>
              <a:rPr sz="11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einen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viestintä</a:t>
            </a:r>
            <a:r>
              <a:rPr sz="110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esimiestyössä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0000"/>
              </a:lnSpc>
              <a:spcBef>
                <a:spcPts val="890"/>
              </a:spcBef>
            </a:pP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Hyvi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11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ointi ty</a:t>
            </a:r>
            <a:r>
              <a:rPr sz="1100" b="1" spc="-6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eisössä</a:t>
            </a:r>
            <a:r>
              <a:rPr sz="11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065" marR="57150" algn="ctr">
              <a:lnSpc>
                <a:spcPct val="100000"/>
              </a:lnSpc>
              <a:spcBef>
                <a:spcPts val="890"/>
              </a:spcBef>
            </a:pPr>
            <a:r>
              <a:rPr sz="1100" b="1" spc="-6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tudying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orking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</a:t>
            </a:r>
            <a:r>
              <a:rPr sz="110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</a:t>
            </a:r>
            <a:r>
              <a:rPr sz="11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ernational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object 54"/>
          <p:cNvSpPr/>
          <p:nvPr/>
        </p:nvSpPr>
        <p:spPr>
          <a:xfrm>
            <a:off x="757666" y="2283111"/>
            <a:ext cx="2101753" cy="1052864"/>
          </a:xfrm>
          <a:custGeom>
            <a:avLst/>
            <a:gdLst/>
            <a:ahLst/>
            <a:cxnLst/>
            <a:rect l="l" t="t" r="r" b="b"/>
            <a:pathLst>
              <a:path w="2097405" h="382269">
                <a:moveTo>
                  <a:pt x="0" y="0"/>
                </a:moveTo>
                <a:lnTo>
                  <a:pt x="0" y="381800"/>
                </a:lnTo>
                <a:lnTo>
                  <a:pt x="2097379" y="381800"/>
                </a:lnTo>
                <a:lnTo>
                  <a:pt x="209737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object 55"/>
          <p:cNvSpPr txBox="1"/>
          <p:nvPr/>
        </p:nvSpPr>
        <p:spPr>
          <a:xfrm>
            <a:off x="721269" y="2386350"/>
            <a:ext cx="2103753" cy="8463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8425" marR="5080" indent="-8636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Bio: Kliinisen laboratoriotyön erikoisalatutkimukset ja laatu 1</a:t>
            </a:r>
            <a:r>
              <a:rPr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TAI</a:t>
            </a:r>
          </a:p>
          <a:p>
            <a:pPr marL="98425" marR="5080" indent="-8636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Rad: Isotooppitutkimukset ja sädehoito 15 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object 56"/>
          <p:cNvSpPr/>
          <p:nvPr/>
        </p:nvSpPr>
        <p:spPr>
          <a:xfrm>
            <a:off x="760584" y="5208836"/>
            <a:ext cx="2103753" cy="567376"/>
          </a:xfrm>
          <a:custGeom>
            <a:avLst/>
            <a:gdLst/>
            <a:ahLst/>
            <a:cxnLst/>
            <a:rect l="l" t="t" r="r" b="b"/>
            <a:pathLst>
              <a:path w="2097405" h="382270">
                <a:moveTo>
                  <a:pt x="0" y="0"/>
                </a:moveTo>
                <a:lnTo>
                  <a:pt x="0" y="381800"/>
                </a:lnTo>
                <a:lnTo>
                  <a:pt x="2097379" y="381800"/>
                </a:lnTo>
                <a:lnTo>
                  <a:pt x="209737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object 57"/>
          <p:cNvSpPr txBox="1"/>
          <p:nvPr/>
        </p:nvSpPr>
        <p:spPr>
          <a:xfrm>
            <a:off x="915941" y="5317833"/>
            <a:ext cx="1744345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8425" marR="5080" indent="-8636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 kehittäminen kliinisessä työssä </a:t>
            </a:r>
            <a:r>
              <a:rPr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60" name="object 58"/>
          <p:cNvSpPr/>
          <p:nvPr/>
        </p:nvSpPr>
        <p:spPr>
          <a:xfrm>
            <a:off x="760584" y="3418263"/>
            <a:ext cx="2103753" cy="1035409"/>
          </a:xfrm>
          <a:custGeom>
            <a:avLst/>
            <a:gdLst/>
            <a:ahLst/>
            <a:cxnLst/>
            <a:rect l="l" t="t" r="r" b="b"/>
            <a:pathLst>
              <a:path w="2097405" h="382269">
                <a:moveTo>
                  <a:pt x="2097379" y="0"/>
                </a:moveTo>
                <a:lnTo>
                  <a:pt x="0" y="0"/>
                </a:lnTo>
                <a:lnTo>
                  <a:pt x="0" y="381800"/>
                </a:lnTo>
                <a:lnTo>
                  <a:pt x="2097379" y="381800"/>
                </a:lnTo>
                <a:lnTo>
                  <a:pt x="20973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1" name="object 59"/>
          <p:cNvSpPr txBox="1"/>
          <p:nvPr/>
        </p:nvSpPr>
        <p:spPr>
          <a:xfrm>
            <a:off x="908465" y="3525375"/>
            <a:ext cx="1798605" cy="8463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8425" marR="5080" indent="-86360" algn="ctr"/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Bio: Biopankkitoiminta </a:t>
            </a:r>
          </a:p>
          <a:p>
            <a:pPr marL="98425" marR="5080" indent="-86360" algn="ctr"/>
            <a:r>
              <a:rPr lang="fi-FI" sz="1100" b="1" spc="-35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op </a:t>
            </a:r>
          </a:p>
          <a:p>
            <a:pPr marL="98425" marR="5080" indent="-86360" algn="ctr"/>
            <a:r>
              <a:rPr lang="fi-FI" sz="1100" b="1" spc="-35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TAI </a:t>
            </a:r>
            <a:endParaRPr lang="fi-FI" sz="1100" b="1" spc="-35" dirty="0" smtClean="0">
              <a:solidFill>
                <a:srgbClr val="231F2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8425" marR="5080" indent="-86360" algn="ctr"/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Rad: Kuvantamis-menetelmät 5 op</a:t>
            </a:r>
            <a:endParaRPr sz="1100" b="1" spc="-35" dirty="0">
              <a:solidFill>
                <a:srgbClr val="231F2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600582" y="1509078"/>
            <a:ext cx="16966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6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600" b="1" spc="-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600" b="1" spc="-6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980973" y="1518983"/>
            <a:ext cx="239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en-US" sz="16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15149" y="309743"/>
            <a:ext cx="92541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Bioanalytiikan / radiografian kliininen asiantuntija, 90 op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2059" y="1482252"/>
            <a:ext cx="27689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6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6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448762" y="2878015"/>
            <a:ext cx="2083735" cy="24204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307372" y="3072919"/>
            <a:ext cx="2364218" cy="1967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r>
              <a:rPr lang="fi-FI" sz="1100" b="1" spc="-5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1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b="1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öelämää kehitt</a:t>
            </a:r>
            <a:r>
              <a:rPr lang="fi-FI" sz="1100" b="1" spc="-1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fi-FI" sz="1100" b="1" spc="-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lang="fi-FI" sz="1100" b="1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 </a:t>
            </a:r>
            <a:r>
              <a:rPr lang="fi-FI" sz="1100" b="1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fi-FI" sz="1100" b="1" spc="-1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fi-FI" sz="1100" b="1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b="1" spc="-1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fi-FI" sz="1100" b="1" spc="1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1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b="1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</a:t>
            </a:r>
            <a:endParaRPr lang="fi-FI" sz="11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96240" marR="388620" algn="ctr">
              <a:lnSpc>
                <a:spcPct val="100000"/>
              </a:lnSpc>
            </a:pP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93040" marR="186055" algn="ctr">
              <a:lnSpc>
                <a:spcPct val="100000"/>
              </a:lnSpc>
            </a:pP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eiset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alan</a:t>
            </a:r>
            <a:r>
              <a:rPr lang="fi-FI" sz="11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tu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evat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aihetta</a:t>
            </a:r>
            <a:endParaRPr lang="fi-FI" sz="11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lang="fi-FI" sz="11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etyön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emistä</a:t>
            </a:r>
            <a:r>
              <a:rPr lang="fi-FI" sz="1100" b="1" spc="-2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tu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evia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elmäopin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oja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ja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seminaareja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sisälly</a:t>
            </a:r>
            <a:r>
              <a:rPr lang="fi-FI"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etään</a:t>
            </a:r>
            <a:r>
              <a:rPr lang="fi-FI" sz="11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</a:t>
            </a:r>
            <a:r>
              <a:rPr lang="fi-FI" sz="1100" b="1" spc="-4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opis</a:t>
            </a:r>
            <a:r>
              <a:rPr lang="fi-FI" sz="1100" b="1" spc="-4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eisiin</a:t>
            </a:r>
            <a:endParaRPr lang="fi-FI" sz="11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150208" y="3933371"/>
            <a:ext cx="20215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</a:t>
            </a:r>
            <a:r>
              <a:rPr lang="en-US" sz="1100" b="1" spc="-5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lang="en-US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vaatio-osaaminen</a:t>
            </a:r>
            <a:r>
              <a:rPr lang="en-US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en-US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5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en-US" sz="11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6105103" y="5448864"/>
            <a:ext cx="2096770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/>
          <p:cNvSpPr txBox="1"/>
          <p:nvPr/>
        </p:nvSpPr>
        <p:spPr>
          <a:xfrm>
            <a:off x="6320467" y="5390320"/>
            <a:ext cx="1778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Asiantuntijuus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 esimies</a:t>
            </a:r>
            <a:r>
              <a:rPr lang="fi-FI"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oiminta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8314850" y="2248598"/>
            <a:ext cx="1562738" cy="3640204"/>
            <a:chOff x="8314850" y="2248598"/>
            <a:chExt cx="1562738" cy="3640204"/>
          </a:xfrm>
        </p:grpSpPr>
        <p:sp>
          <p:nvSpPr>
            <p:cNvPr id="75" name="Rectangle 74"/>
            <p:cNvSpPr/>
            <p:nvPr/>
          </p:nvSpPr>
          <p:spPr>
            <a:xfrm>
              <a:off x="8314850" y="2248598"/>
              <a:ext cx="1562738" cy="1162954"/>
            </a:xfrm>
            <a:prstGeom prst="rect">
              <a:avLst/>
            </a:prstGeom>
            <a:noFill/>
            <a:ln w="15875" cap="rnd" cmpd="sng">
              <a:solidFill>
                <a:srgbClr val="EE3D8A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8361150" y="3411552"/>
              <a:ext cx="1516437" cy="845472"/>
            </a:xfrm>
            <a:prstGeom prst="rect">
              <a:avLst/>
            </a:prstGeom>
            <a:noFill/>
            <a:ln w="15875" cap="rnd" cmpd="sng">
              <a:solidFill>
                <a:srgbClr val="EE3D8A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8361150" y="4257024"/>
              <a:ext cx="1516437" cy="1631778"/>
            </a:xfrm>
            <a:prstGeom prst="rect">
              <a:avLst/>
            </a:prstGeom>
            <a:noFill/>
            <a:ln w="15875" cap="rnd" cmpd="sng">
              <a:solidFill>
                <a:srgbClr val="EE3D8A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533444" y="1149465"/>
            <a:ext cx="48102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Pakolliset kurssit ovat valkealla pohjalla</a:t>
            </a:r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" name="Kuva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498" y="4556805"/>
            <a:ext cx="2103302" cy="555546"/>
          </a:xfrm>
          <a:prstGeom prst="rect">
            <a:avLst/>
          </a:prstGeom>
        </p:spPr>
      </p:pic>
      <p:sp>
        <p:nvSpPr>
          <p:cNvPr id="67" name="object 57"/>
          <p:cNvSpPr txBox="1"/>
          <p:nvPr/>
        </p:nvSpPr>
        <p:spPr>
          <a:xfrm>
            <a:off x="908465" y="4658823"/>
            <a:ext cx="1744345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8425" marR="5080" indent="-8636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Asiantuntijuuden osoittaminen </a:t>
            </a:r>
            <a:r>
              <a:rPr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</p:spTree>
    <p:extLst>
      <p:ext uri="{BB962C8B-B14F-4D97-AF65-F5344CB8AC3E}">
        <p14:creationId xmlns:p14="http://schemas.microsoft.com/office/powerpoint/2010/main" val="246661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BA1890420F71D4D9104F1329EB31F3B" ma:contentTypeVersion="0" ma:contentTypeDescription="Luo uusi asiakirja." ma:contentTypeScope="" ma:versionID="4385535c45c1ca9dec11643494f23cfb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5ae4898620f9817d4fa2f617f660cb7b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SAVONIA-197993852-16</_dlc_DocId>
    <_dlc_DocIdUrl xmlns="03ca75a4-7525-4fd0-b461-2a607204cfe9">
      <Url>https://santra.savonia.fi/tiimit/yamkkehitysryhma/_layouts/DocIdRedir.aspx?ID=SAVONIA-197993852-16</Url>
      <Description>SAVONIA-197993852-16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6CBE06A5-E992-4463-9AEB-160646C5FCF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B1486D3-8197-42F2-AC9D-B795F5FE3E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54D1ECA-7179-4AE8-9B65-9223AD4686CA}">
  <ds:schemaRefs>
    <ds:schemaRef ds:uri="http://purl.org/dc/elements/1.1/"/>
    <ds:schemaRef ds:uri="http://purl.org/dc/dcmitype/"/>
    <ds:schemaRef ds:uri="http://www.w3.org/XML/1998/namespace"/>
    <ds:schemaRef ds:uri="http://schemas.microsoft.com/office/2006/documentManagement/types"/>
    <ds:schemaRef ds:uri="03ca75a4-7525-4fd0-b461-2a607204cfe9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metadata/properties"/>
  </ds:schemaRefs>
</ds:datastoreItem>
</file>

<file path=customXml/itemProps4.xml><?xml version="1.0" encoding="utf-8"?>
<ds:datastoreItem xmlns:ds="http://schemas.openxmlformats.org/officeDocument/2006/customXml" ds:itemID="{951C60F6-362F-4180-B138-29E14278274C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177</Words>
  <Application>Microsoft Office PowerPoint</Application>
  <PresentationFormat>Widescreen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 Presentation</vt:lpstr>
    </vt:vector>
  </TitlesOfParts>
  <Company>Savonia Ammattikorkeakoulu Oy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Kärkkäinen</dc:creator>
  <cp:lastModifiedBy>Marja Kopeli</cp:lastModifiedBy>
  <cp:revision>32</cp:revision>
  <dcterms:created xsi:type="dcterms:W3CDTF">2016-11-29T14:12:40Z</dcterms:created>
  <dcterms:modified xsi:type="dcterms:W3CDTF">2017-02-15T06:59:29Z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0x0101002BA1890420F71D4D9104F1329EB31F3B</vt:lpwstr>
  </property>
  <property fmtid="{D5CDD505-2E9C-101B-9397-08002B2CF9AE}" pid="3" name="_dlc_DocIdItemGuid">
    <vt:lpwstr>31b52228-8a59-4e34-aa95-8851859b2192</vt:lpwstr>
  </property>
</Properties>
</file>