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3D8A"/>
    <a:srgbClr val="F5821F"/>
    <a:srgbClr val="78B551"/>
    <a:srgbClr val="6FB2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4" autoAdjust="0"/>
    <p:restoredTop sz="89988" autoAdjust="0"/>
  </p:normalViewPr>
  <p:slideViewPr>
    <p:cSldViewPr snapToGrid="0">
      <p:cViewPr varScale="1">
        <p:scale>
          <a:sx n="105" d="100"/>
          <a:sy n="105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4BF588-2DFE-42D0-9CF8-A266C0014C7D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CD2FF9-8ACF-4DE1-8B06-6258BF283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386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Valkeissa</a:t>
            </a:r>
            <a:r>
              <a:rPr lang="fi-FI" baseline="0" dirty="0" smtClean="0"/>
              <a:t> laatikoissa</a:t>
            </a:r>
            <a:r>
              <a:rPr lang="fi-FI" dirty="0" smtClean="0"/>
              <a:t> pakolliset kurssit. Laatikoiden ja tekstikenttien</a:t>
            </a:r>
            <a:r>
              <a:rPr lang="fi-FI" baseline="0" dirty="0" smtClean="0"/>
              <a:t> kokoa voi vaihdella. Huom. Huomaa oikeassa reunassa, että katkoviiva-laatikot sisältävät oikeat </a:t>
            </a:r>
            <a:r>
              <a:rPr lang="fi-FI" baseline="0" smtClean="0"/>
              <a:t>kurssit pinkistä laatikosta</a:t>
            </a:r>
            <a:endParaRPr lang="fi-FI" dirty="0" smtClean="0"/>
          </a:p>
          <a:p>
            <a:endParaRPr lang="fi-FI" dirty="0" smtClean="0"/>
          </a:p>
          <a:p>
            <a:r>
              <a:rPr lang="fi-FI" dirty="0" smtClean="0"/>
              <a:t>Mitä tähän otsikoksi, kun Master</a:t>
            </a:r>
            <a:r>
              <a:rPr lang="fi-FI" baseline="0" dirty="0" smtClean="0"/>
              <a:t> of Digital Health ei ole oikea termi?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CD2FF9-8ACF-4DE1-8B06-6258BF28350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54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878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150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970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564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00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716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5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76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298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395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780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FB2DB-BAD9-4339-9963-08F480120DBC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014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" name="Group 77"/>
          <p:cNvGrpSpPr/>
          <p:nvPr/>
        </p:nvGrpSpPr>
        <p:grpSpPr>
          <a:xfrm>
            <a:off x="5704924" y="1457831"/>
            <a:ext cx="2666569" cy="4439492"/>
            <a:chOff x="5704924" y="1457831"/>
            <a:chExt cx="2666569" cy="4439492"/>
          </a:xfrm>
        </p:grpSpPr>
        <p:sp>
          <p:nvSpPr>
            <p:cNvPr id="4" name="Rectangle 3"/>
            <p:cNvSpPr/>
            <p:nvPr/>
          </p:nvSpPr>
          <p:spPr>
            <a:xfrm>
              <a:off x="5980973" y="1457831"/>
              <a:ext cx="2390519" cy="729615"/>
            </a:xfrm>
            <a:prstGeom prst="rect">
              <a:avLst/>
            </a:prstGeom>
            <a:solidFill>
              <a:srgbClr val="EE3D8A"/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7" name="object 33"/>
            <p:cNvSpPr/>
            <p:nvPr/>
          </p:nvSpPr>
          <p:spPr>
            <a:xfrm>
              <a:off x="5704924" y="2682772"/>
              <a:ext cx="349885" cy="361950"/>
            </a:xfrm>
            <a:custGeom>
              <a:avLst/>
              <a:gdLst/>
              <a:ahLst/>
              <a:cxnLst/>
              <a:rect l="l" t="t" r="r" b="b"/>
              <a:pathLst>
                <a:path w="349885" h="361950">
                  <a:moveTo>
                    <a:pt x="180505" y="0"/>
                  </a:moveTo>
                  <a:lnTo>
                    <a:pt x="0" y="180721"/>
                  </a:lnTo>
                  <a:lnTo>
                    <a:pt x="180505" y="361442"/>
                  </a:lnTo>
                  <a:lnTo>
                    <a:pt x="180505" y="270002"/>
                  </a:lnTo>
                  <a:lnTo>
                    <a:pt x="349491" y="270002"/>
                  </a:lnTo>
                  <a:lnTo>
                    <a:pt x="349491" y="90170"/>
                  </a:lnTo>
                  <a:lnTo>
                    <a:pt x="180505" y="90170"/>
                  </a:lnTo>
                  <a:lnTo>
                    <a:pt x="180505" y="0"/>
                  </a:lnTo>
                  <a:close/>
                </a:path>
                <a:path w="349885" h="361950">
                  <a:moveTo>
                    <a:pt x="349491" y="270002"/>
                  </a:moveTo>
                  <a:lnTo>
                    <a:pt x="180505" y="270002"/>
                  </a:lnTo>
                  <a:lnTo>
                    <a:pt x="349491" y="270167"/>
                  </a:lnTo>
                  <a:lnTo>
                    <a:pt x="349491" y="270002"/>
                  </a:lnTo>
                  <a:close/>
                </a:path>
              </a:pathLst>
            </a:custGeom>
            <a:solidFill>
              <a:srgbClr val="EE3D8A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1" name="object 37"/>
            <p:cNvSpPr/>
            <p:nvPr/>
          </p:nvSpPr>
          <p:spPr>
            <a:xfrm>
              <a:off x="5987068" y="2236393"/>
              <a:ext cx="2384425" cy="3660930"/>
            </a:xfrm>
            <a:custGeom>
              <a:avLst/>
              <a:gdLst/>
              <a:ahLst/>
              <a:cxnLst/>
              <a:rect l="l" t="t" r="r" b="b"/>
              <a:pathLst>
                <a:path w="2384425" h="3652520">
                  <a:moveTo>
                    <a:pt x="0" y="3652126"/>
                  </a:moveTo>
                  <a:lnTo>
                    <a:pt x="2384297" y="3652126"/>
                  </a:lnTo>
                  <a:lnTo>
                    <a:pt x="2384297" y="0"/>
                  </a:lnTo>
                  <a:lnTo>
                    <a:pt x="0" y="0"/>
                  </a:lnTo>
                  <a:lnTo>
                    <a:pt x="0" y="3652126"/>
                  </a:lnTo>
                  <a:close/>
                </a:path>
              </a:pathLst>
            </a:custGeom>
            <a:solidFill>
              <a:srgbClr val="EE3D8A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50899" y="5907921"/>
            <a:ext cx="7830820" cy="833344"/>
            <a:chOff x="550899" y="5998074"/>
            <a:chExt cx="7830820" cy="833344"/>
          </a:xfrm>
        </p:grpSpPr>
        <p:sp>
          <p:nvSpPr>
            <p:cNvPr id="34" name="object 30"/>
            <p:cNvSpPr/>
            <p:nvPr/>
          </p:nvSpPr>
          <p:spPr>
            <a:xfrm>
              <a:off x="550899" y="6299288"/>
              <a:ext cx="7830820" cy="532130"/>
            </a:xfrm>
            <a:custGeom>
              <a:avLst/>
              <a:gdLst/>
              <a:ahLst/>
              <a:cxnLst/>
              <a:rect l="l" t="t" r="r" b="b"/>
              <a:pathLst>
                <a:path w="7830820" h="532129">
                  <a:moveTo>
                    <a:pt x="0" y="0"/>
                  </a:moveTo>
                  <a:lnTo>
                    <a:pt x="0" y="531710"/>
                  </a:lnTo>
                  <a:lnTo>
                    <a:pt x="7830680" y="531710"/>
                  </a:lnTo>
                  <a:lnTo>
                    <a:pt x="783068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6" name="object 32"/>
            <p:cNvSpPr/>
            <p:nvPr/>
          </p:nvSpPr>
          <p:spPr>
            <a:xfrm>
              <a:off x="6972514" y="6015075"/>
              <a:ext cx="361950" cy="349885"/>
            </a:xfrm>
            <a:custGeom>
              <a:avLst/>
              <a:gdLst/>
              <a:ahLst/>
              <a:cxnLst/>
              <a:rect l="l" t="t" r="r" b="b"/>
              <a:pathLst>
                <a:path w="361950" h="349885">
                  <a:moveTo>
                    <a:pt x="271272" y="180505"/>
                  </a:moveTo>
                  <a:lnTo>
                    <a:pt x="91440" y="180505"/>
                  </a:lnTo>
                  <a:lnTo>
                    <a:pt x="91274" y="349491"/>
                  </a:lnTo>
                  <a:lnTo>
                    <a:pt x="271272" y="349491"/>
                  </a:lnTo>
                  <a:lnTo>
                    <a:pt x="271272" y="180505"/>
                  </a:lnTo>
                  <a:close/>
                </a:path>
                <a:path w="361950" h="349885">
                  <a:moveTo>
                    <a:pt x="180721" y="0"/>
                  </a:moveTo>
                  <a:lnTo>
                    <a:pt x="0" y="180505"/>
                  </a:lnTo>
                  <a:lnTo>
                    <a:pt x="361442" y="180505"/>
                  </a:lnTo>
                  <a:lnTo>
                    <a:pt x="180721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9" name="object 35"/>
            <p:cNvSpPr/>
            <p:nvPr/>
          </p:nvSpPr>
          <p:spPr>
            <a:xfrm>
              <a:off x="4314726" y="5998074"/>
              <a:ext cx="361950" cy="349885"/>
            </a:xfrm>
            <a:custGeom>
              <a:avLst/>
              <a:gdLst/>
              <a:ahLst/>
              <a:cxnLst/>
              <a:rect l="l" t="t" r="r" b="b"/>
              <a:pathLst>
                <a:path w="361950" h="349885">
                  <a:moveTo>
                    <a:pt x="271271" y="180505"/>
                  </a:moveTo>
                  <a:lnTo>
                    <a:pt x="91439" y="180505"/>
                  </a:lnTo>
                  <a:lnTo>
                    <a:pt x="91274" y="349491"/>
                  </a:lnTo>
                  <a:lnTo>
                    <a:pt x="271271" y="349491"/>
                  </a:lnTo>
                  <a:lnTo>
                    <a:pt x="271271" y="180505"/>
                  </a:lnTo>
                  <a:close/>
                </a:path>
                <a:path w="361950" h="349885">
                  <a:moveTo>
                    <a:pt x="180720" y="0"/>
                  </a:moveTo>
                  <a:lnTo>
                    <a:pt x="0" y="180505"/>
                  </a:lnTo>
                  <a:lnTo>
                    <a:pt x="361441" y="180505"/>
                  </a:lnTo>
                  <a:lnTo>
                    <a:pt x="180720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0" name="object 36"/>
            <p:cNvSpPr/>
            <p:nvPr/>
          </p:nvSpPr>
          <p:spPr>
            <a:xfrm>
              <a:off x="1614398" y="6026889"/>
              <a:ext cx="361950" cy="349885"/>
            </a:xfrm>
            <a:custGeom>
              <a:avLst/>
              <a:gdLst/>
              <a:ahLst/>
              <a:cxnLst/>
              <a:rect l="l" t="t" r="r" b="b"/>
              <a:pathLst>
                <a:path w="361950" h="349885">
                  <a:moveTo>
                    <a:pt x="271272" y="180505"/>
                  </a:moveTo>
                  <a:lnTo>
                    <a:pt x="91440" y="180505"/>
                  </a:lnTo>
                  <a:lnTo>
                    <a:pt x="91274" y="349491"/>
                  </a:lnTo>
                  <a:lnTo>
                    <a:pt x="271272" y="349491"/>
                  </a:lnTo>
                  <a:lnTo>
                    <a:pt x="271272" y="180505"/>
                  </a:lnTo>
                  <a:close/>
                </a:path>
                <a:path w="361950" h="349885">
                  <a:moveTo>
                    <a:pt x="180721" y="0"/>
                  </a:moveTo>
                  <a:lnTo>
                    <a:pt x="0" y="180505"/>
                  </a:lnTo>
                  <a:lnTo>
                    <a:pt x="361442" y="180505"/>
                  </a:lnTo>
                  <a:lnTo>
                    <a:pt x="180721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3292324" y="1459787"/>
            <a:ext cx="2396614" cy="4429017"/>
            <a:chOff x="3292324" y="1459787"/>
            <a:chExt cx="2396614" cy="4429017"/>
          </a:xfrm>
        </p:grpSpPr>
        <p:sp>
          <p:nvSpPr>
            <p:cNvPr id="6" name="Rectangle 5"/>
            <p:cNvSpPr/>
            <p:nvPr/>
          </p:nvSpPr>
          <p:spPr>
            <a:xfrm>
              <a:off x="3292324" y="1459787"/>
              <a:ext cx="2396614" cy="729615"/>
            </a:xfrm>
            <a:prstGeom prst="rect">
              <a:avLst/>
            </a:prstGeom>
            <a:solidFill>
              <a:srgbClr val="65BC46"/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" name="object 47"/>
            <p:cNvSpPr/>
            <p:nvPr/>
          </p:nvSpPr>
          <p:spPr>
            <a:xfrm>
              <a:off x="3294209" y="2238658"/>
              <a:ext cx="2392843" cy="3650146"/>
            </a:xfrm>
            <a:custGeom>
              <a:avLst/>
              <a:gdLst/>
              <a:ahLst/>
              <a:cxnLst/>
              <a:rect l="l" t="t" r="r" b="b"/>
              <a:pathLst>
                <a:path w="2384425" h="3652520">
                  <a:moveTo>
                    <a:pt x="0" y="3652126"/>
                  </a:moveTo>
                  <a:lnTo>
                    <a:pt x="2384298" y="3652126"/>
                  </a:lnTo>
                  <a:lnTo>
                    <a:pt x="2384298" y="0"/>
                  </a:lnTo>
                  <a:lnTo>
                    <a:pt x="0" y="0"/>
                  </a:lnTo>
                  <a:lnTo>
                    <a:pt x="0" y="3652126"/>
                  </a:lnTo>
                  <a:close/>
                </a:path>
              </a:pathLst>
            </a:custGeom>
            <a:solidFill>
              <a:srgbClr val="78B551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615149" y="1459787"/>
            <a:ext cx="2668757" cy="4429126"/>
            <a:chOff x="615149" y="1459787"/>
            <a:chExt cx="2668757" cy="4429126"/>
          </a:xfrm>
        </p:grpSpPr>
        <p:sp>
          <p:nvSpPr>
            <p:cNvPr id="38" name="object 34"/>
            <p:cNvSpPr/>
            <p:nvPr/>
          </p:nvSpPr>
          <p:spPr>
            <a:xfrm>
              <a:off x="2934021" y="2670870"/>
              <a:ext cx="349885" cy="361950"/>
            </a:xfrm>
            <a:custGeom>
              <a:avLst/>
              <a:gdLst/>
              <a:ahLst/>
              <a:cxnLst/>
              <a:rect l="l" t="t" r="r" b="b"/>
              <a:pathLst>
                <a:path w="349885" h="361950">
                  <a:moveTo>
                    <a:pt x="260316" y="270002"/>
                  </a:moveTo>
                  <a:lnTo>
                    <a:pt x="168986" y="270002"/>
                  </a:lnTo>
                  <a:lnTo>
                    <a:pt x="168986" y="361442"/>
                  </a:lnTo>
                  <a:lnTo>
                    <a:pt x="260316" y="270002"/>
                  </a:lnTo>
                  <a:close/>
                </a:path>
                <a:path w="349885" h="361950">
                  <a:moveTo>
                    <a:pt x="168986" y="0"/>
                  </a:moveTo>
                  <a:lnTo>
                    <a:pt x="168986" y="90170"/>
                  </a:lnTo>
                  <a:lnTo>
                    <a:pt x="0" y="90170"/>
                  </a:lnTo>
                  <a:lnTo>
                    <a:pt x="0" y="270167"/>
                  </a:lnTo>
                  <a:lnTo>
                    <a:pt x="260316" y="270002"/>
                  </a:lnTo>
                  <a:lnTo>
                    <a:pt x="349491" y="180721"/>
                  </a:lnTo>
                  <a:lnTo>
                    <a:pt x="168986" y="0"/>
                  </a:lnTo>
                  <a:close/>
                </a:path>
              </a:pathLst>
            </a:custGeom>
            <a:solidFill>
              <a:srgbClr val="F5821F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0" name="object 47"/>
            <p:cNvSpPr/>
            <p:nvPr/>
          </p:nvSpPr>
          <p:spPr>
            <a:xfrm>
              <a:off x="615149" y="2236393"/>
              <a:ext cx="2394624" cy="3652520"/>
            </a:xfrm>
            <a:custGeom>
              <a:avLst/>
              <a:gdLst/>
              <a:ahLst/>
              <a:cxnLst/>
              <a:rect l="l" t="t" r="r" b="b"/>
              <a:pathLst>
                <a:path w="2384425" h="3652520">
                  <a:moveTo>
                    <a:pt x="0" y="3652126"/>
                  </a:moveTo>
                  <a:lnTo>
                    <a:pt x="2384298" y="3652126"/>
                  </a:lnTo>
                  <a:lnTo>
                    <a:pt x="2384298" y="0"/>
                  </a:lnTo>
                  <a:lnTo>
                    <a:pt x="0" y="0"/>
                  </a:lnTo>
                  <a:lnTo>
                    <a:pt x="0" y="3652126"/>
                  </a:lnTo>
                  <a:close/>
                </a:path>
              </a:pathLst>
            </a:custGeom>
            <a:solidFill>
              <a:srgbClr val="F5821F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615149" y="1459787"/>
              <a:ext cx="2396614" cy="729615"/>
            </a:xfrm>
            <a:prstGeom prst="rect">
              <a:avLst/>
            </a:prstGeom>
            <a:solidFill>
              <a:srgbClr val="F5821F"/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8" name="object 4"/>
          <p:cNvSpPr txBox="1">
            <a:spLocks/>
          </p:cNvSpPr>
          <p:nvPr/>
        </p:nvSpPr>
        <p:spPr>
          <a:xfrm>
            <a:off x="1371300" y="637136"/>
            <a:ext cx="7886700" cy="307777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en-US" sz="2000" b="1" spc="-22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sz="2000" b="1" spc="-7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radenomi</a:t>
            </a:r>
            <a:r>
              <a:rPr lang="en-US" sz="20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en-US" sz="2000" b="1" spc="-7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ylempi</a:t>
            </a:r>
            <a:r>
              <a:rPr lang="en-US" sz="20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spc="-8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AMK)/ Master of Business Administration</a:t>
            </a:r>
            <a:endParaRPr lang="en-US" sz="20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" name="object 29"/>
          <p:cNvSpPr txBox="1"/>
          <p:nvPr/>
        </p:nvSpPr>
        <p:spPr>
          <a:xfrm>
            <a:off x="8415205" y="4846754"/>
            <a:ext cx="1338699" cy="5078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/>
            <a:r>
              <a:rPr lang="fi-FI" sz="1100" b="1" spc="-40" dirty="0" err="1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Safe</a:t>
            </a:r>
            <a:r>
              <a:rPr lang="fi-FI" sz="1100" b="1" spc="-4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fi-FI" sz="1100" b="1" spc="-40" dirty="0" err="1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many-sided</a:t>
            </a:r>
            <a:r>
              <a:rPr lang="fi-FI" sz="1100" b="1" spc="-4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40" dirty="0" err="1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</a:t>
            </a:r>
            <a:r>
              <a:rPr lang="fi-FI" sz="1100" b="1" spc="-40" dirty="0" err="1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ersonalised</a:t>
            </a:r>
            <a:r>
              <a:rPr lang="fi-FI" sz="1100" b="1" spc="-4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40" dirty="0" err="1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technology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" name="object 31"/>
          <p:cNvSpPr txBox="1"/>
          <p:nvPr/>
        </p:nvSpPr>
        <p:spPr>
          <a:xfrm>
            <a:off x="3172458" y="6336700"/>
            <a:ext cx="2307588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fi-FI" b="1" spc="-15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Working life </a:t>
            </a:r>
            <a:r>
              <a:rPr lang="fi-FI" b="1" spc="-15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experience</a:t>
            </a:r>
            <a:endParaRPr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object 40"/>
          <p:cNvSpPr txBox="1"/>
          <p:nvPr/>
        </p:nvSpPr>
        <p:spPr>
          <a:xfrm>
            <a:off x="6267465" y="4503039"/>
            <a:ext cx="1646918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 indent="126364" algn="ctr"/>
            <a:r>
              <a:rPr lang="fi-FI" sz="1100" b="1" spc="-35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Digitalised</a:t>
            </a:r>
            <a:r>
              <a:rPr lang="fi-FI"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working</a:t>
            </a:r>
            <a:r>
              <a:rPr lang="fi-FI"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environment</a:t>
            </a:r>
            <a:endParaRPr sz="1100" b="1" spc="-35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647854" y="2326656"/>
            <a:ext cx="2242168" cy="594904"/>
            <a:chOff x="647854" y="2326656"/>
            <a:chExt cx="2242168" cy="594904"/>
          </a:xfrm>
        </p:grpSpPr>
        <p:sp>
          <p:nvSpPr>
            <p:cNvPr id="56" name="object 54"/>
            <p:cNvSpPr/>
            <p:nvPr/>
          </p:nvSpPr>
          <p:spPr>
            <a:xfrm>
              <a:off x="730347" y="2326656"/>
              <a:ext cx="2152714" cy="594904"/>
            </a:xfrm>
            <a:custGeom>
              <a:avLst/>
              <a:gdLst/>
              <a:ahLst/>
              <a:cxnLst/>
              <a:rect l="l" t="t" r="r" b="b"/>
              <a:pathLst>
                <a:path w="2097405" h="382269">
                  <a:moveTo>
                    <a:pt x="0" y="0"/>
                  </a:moveTo>
                  <a:lnTo>
                    <a:pt x="0" y="381800"/>
                  </a:lnTo>
                  <a:lnTo>
                    <a:pt x="2097379" y="381800"/>
                  </a:lnTo>
                  <a:lnTo>
                    <a:pt x="209737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7" name="object 55"/>
            <p:cNvSpPr txBox="1"/>
            <p:nvPr/>
          </p:nvSpPr>
          <p:spPr>
            <a:xfrm>
              <a:off x="647854" y="2351164"/>
              <a:ext cx="2242168" cy="50783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98425" marR="5080" indent="-86360" algn="ctr"/>
              <a:r>
                <a:rPr lang="fi-FI" sz="11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Leadership</a:t>
              </a:r>
              <a:r>
                <a:rPr lang="fi-FI" sz="11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and </a:t>
              </a:r>
              <a:r>
                <a:rPr lang="fi-FI" sz="11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technology</a:t>
              </a:r>
              <a:r>
                <a:rPr lang="fi-FI" sz="11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in </a:t>
              </a:r>
              <a:r>
                <a:rPr lang="fi-FI" sz="11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supporting</a:t>
              </a:r>
              <a:r>
                <a:rPr lang="fi-FI" sz="11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staff</a:t>
              </a:r>
              <a:r>
                <a:rPr lang="fi-FI" sz="11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and </a:t>
              </a:r>
              <a:r>
                <a:rPr lang="fi-FI" sz="11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client</a:t>
              </a:r>
              <a:r>
                <a:rPr lang="fi-FI" sz="11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participation</a:t>
              </a:r>
              <a:endParaRPr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665657" y="2996773"/>
            <a:ext cx="2217404" cy="410501"/>
            <a:chOff x="665657" y="2996773"/>
            <a:chExt cx="2217404" cy="410501"/>
          </a:xfrm>
        </p:grpSpPr>
        <p:sp>
          <p:nvSpPr>
            <p:cNvPr id="60" name="object 58"/>
            <p:cNvSpPr/>
            <p:nvPr/>
          </p:nvSpPr>
          <p:spPr>
            <a:xfrm>
              <a:off x="737237" y="2996773"/>
              <a:ext cx="2145159" cy="410501"/>
            </a:xfrm>
            <a:custGeom>
              <a:avLst/>
              <a:gdLst/>
              <a:ahLst/>
              <a:cxnLst/>
              <a:rect l="l" t="t" r="r" b="b"/>
              <a:pathLst>
                <a:path w="2097405" h="382269">
                  <a:moveTo>
                    <a:pt x="2097379" y="0"/>
                  </a:moveTo>
                  <a:lnTo>
                    <a:pt x="0" y="0"/>
                  </a:lnTo>
                  <a:lnTo>
                    <a:pt x="0" y="381800"/>
                  </a:lnTo>
                  <a:lnTo>
                    <a:pt x="2097379" y="381800"/>
                  </a:lnTo>
                  <a:lnTo>
                    <a:pt x="209737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1" name="object 59"/>
            <p:cNvSpPr txBox="1"/>
            <p:nvPr/>
          </p:nvSpPr>
          <p:spPr>
            <a:xfrm>
              <a:off x="665657" y="3035685"/>
              <a:ext cx="2217404" cy="33855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98425" marR="5080" indent="-86360" algn="ctr"/>
              <a:r>
                <a:rPr lang="fi-FI" sz="11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Interdisciplinary</a:t>
              </a:r>
              <a:r>
                <a:rPr lang="fi-FI" sz="11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collaboration</a:t>
              </a:r>
              <a:r>
                <a:rPr lang="fi-FI" sz="11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and </a:t>
              </a:r>
              <a:r>
                <a:rPr lang="fi-FI" sz="11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entrepreneurship</a:t>
              </a:r>
              <a:endPara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62" name="TextBox 61"/>
          <p:cNvSpPr txBox="1"/>
          <p:nvPr/>
        </p:nvSpPr>
        <p:spPr>
          <a:xfrm>
            <a:off x="3617967" y="1537896"/>
            <a:ext cx="16966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</a:p>
          <a:p>
            <a:pPr algn="ctr"/>
            <a:r>
              <a:rPr lang="en-US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Thesis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980973" y="1518983"/>
            <a:ext cx="2390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</a:p>
          <a:p>
            <a:pPr algn="ctr"/>
            <a:r>
              <a:rPr lang="fi-FI" sz="1400" b="1" spc="-5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Joint</a:t>
            </a:r>
            <a:r>
              <a:rPr lang="fi-FI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spc="-5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studies</a:t>
            </a:r>
            <a:r>
              <a:rPr lang="fi-FI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(á 5 ECTS)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033198" y="234394"/>
            <a:ext cx="66697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Master’s</a:t>
            </a:r>
            <a:r>
              <a:rPr lang="fi-F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Degree</a:t>
            </a:r>
            <a:r>
              <a:rPr lang="fi-F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Programme</a:t>
            </a:r>
            <a:r>
              <a:rPr lang="fi-F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Digital Health, 90 ECTS 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1303" y="1472243"/>
            <a:ext cx="337759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6425" marR="598805" algn="ctr"/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fi-FI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  <a:br>
              <a:rPr lang="fi-FI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fi-FI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Advanced </a:t>
            </a:r>
            <a:r>
              <a:rPr lang="fi-FI" sz="1400" b="1" spc="-5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professional</a:t>
            </a:r>
            <a:r>
              <a:rPr lang="fi-FI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spc="-5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studies</a:t>
            </a:r>
            <a:r>
              <a:rPr lang="fi-FI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(á 5 ECTS)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3268237" y="2878015"/>
            <a:ext cx="2432061" cy="2420493"/>
            <a:chOff x="3268237" y="2878015"/>
            <a:chExt cx="2432061" cy="2420493"/>
          </a:xfrm>
        </p:grpSpPr>
        <p:sp>
          <p:nvSpPr>
            <p:cNvPr id="68" name="Rectangle 67"/>
            <p:cNvSpPr/>
            <p:nvPr/>
          </p:nvSpPr>
          <p:spPr>
            <a:xfrm>
              <a:off x="3448762" y="2878015"/>
              <a:ext cx="2083735" cy="242049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3268237" y="2945989"/>
              <a:ext cx="2432061" cy="22929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96240" marR="388620" algn="ctr"/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Thesis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which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develops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working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life</a:t>
              </a:r>
            </a:p>
            <a:p>
              <a:pPr marL="396240" marR="388620" algn="ctr"/>
              <a:endParaRPr lang="fi-FI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marL="396240" marR="388620" algn="ctr"/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Both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common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studies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and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courses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from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own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practice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field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support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thesis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process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and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the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thesis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work</a:t>
              </a:r>
              <a:endParaRPr lang="fi-FI" sz="11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marL="396240" marR="388620" algn="ctr"/>
              <a:endParaRPr lang="fi-FI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marL="396240" marR="388620" algn="ctr"/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Methodological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studies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are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included</a:t>
              </a:r>
              <a:endParaRPr lang="fi-FI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77" name="TextBox 76"/>
          <p:cNvSpPr txBox="1"/>
          <p:nvPr/>
        </p:nvSpPr>
        <p:spPr>
          <a:xfrm>
            <a:off x="6182835" y="2823945"/>
            <a:ext cx="18161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100" b="1" spc="-35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Successful</a:t>
            </a:r>
            <a:r>
              <a:rPr lang="fi-FI" sz="1100" b="1" spc="-35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organisation</a:t>
            </a:r>
            <a:endParaRPr lang="fi-FI" sz="11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8314850" y="2248598"/>
            <a:ext cx="1562738" cy="1279766"/>
          </a:xfrm>
          <a:prstGeom prst="rect">
            <a:avLst/>
          </a:prstGeom>
          <a:noFill/>
          <a:ln w="15875" cap="rnd" cmpd="sng">
            <a:solidFill>
              <a:srgbClr val="EE3D8A"/>
            </a:solidFill>
            <a:prstDash val="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8361150" y="3528364"/>
            <a:ext cx="1516437" cy="974675"/>
          </a:xfrm>
          <a:prstGeom prst="rect">
            <a:avLst/>
          </a:prstGeom>
          <a:noFill/>
          <a:ln w="15875" cap="rnd" cmpd="sng">
            <a:solidFill>
              <a:srgbClr val="EE3D8A"/>
            </a:solidFill>
            <a:prstDash val="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8361150" y="4503039"/>
            <a:ext cx="1516437" cy="1385762"/>
          </a:xfrm>
          <a:prstGeom prst="rect">
            <a:avLst/>
          </a:prstGeom>
          <a:noFill/>
          <a:ln w="15875" cap="rnd" cmpd="sng">
            <a:solidFill>
              <a:srgbClr val="EE3D8A"/>
            </a:solidFill>
            <a:prstDash val="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299029" y="2371421"/>
            <a:ext cx="159276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Development and management of </a:t>
            </a:r>
            <a:r>
              <a:rPr lang="en-US" sz="1100" b="1" spc="-4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technology </a:t>
            </a:r>
            <a:r>
              <a:rPr lang="en-US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lang="en-US" sz="1100" b="1" spc="-4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upported activities/functions</a:t>
            </a:r>
            <a:endParaRPr lang="en-US" sz="1100" b="1" spc="-40" dirty="0">
              <a:solidFill>
                <a:srgbClr val="231F2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1100" dirty="0"/>
          </a:p>
        </p:txBody>
      </p:sp>
      <p:sp>
        <p:nvSpPr>
          <p:cNvPr id="10" name="TextBox 9"/>
          <p:cNvSpPr txBox="1"/>
          <p:nvPr/>
        </p:nvSpPr>
        <p:spPr>
          <a:xfrm>
            <a:off x="8460763" y="3751818"/>
            <a:ext cx="12693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100" b="1" spc="-40" dirty="0" err="1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Interdisciplinary</a:t>
            </a:r>
            <a:r>
              <a:rPr lang="fi-FI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R &amp; D &amp; I</a:t>
            </a:r>
          </a:p>
        </p:txBody>
      </p:sp>
      <p:sp>
        <p:nvSpPr>
          <p:cNvPr id="49" name="object 46"/>
          <p:cNvSpPr txBox="1"/>
          <p:nvPr/>
        </p:nvSpPr>
        <p:spPr>
          <a:xfrm>
            <a:off x="6151876" y="4111078"/>
            <a:ext cx="1971243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 indent="126364" algn="ctr"/>
            <a:r>
              <a:rPr lang="fi-FI" sz="1100" b="1" spc="-35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Project management</a:t>
            </a:r>
            <a:endParaRPr sz="1100" b="1" spc="-35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737237" y="3464229"/>
            <a:ext cx="2145159" cy="433555"/>
            <a:chOff x="737237" y="3464229"/>
            <a:chExt cx="2145159" cy="433555"/>
          </a:xfrm>
        </p:grpSpPr>
        <p:sp>
          <p:nvSpPr>
            <p:cNvPr id="58" name="object 56"/>
            <p:cNvSpPr/>
            <p:nvPr/>
          </p:nvSpPr>
          <p:spPr>
            <a:xfrm>
              <a:off x="737237" y="3481868"/>
              <a:ext cx="2145159" cy="415916"/>
            </a:xfrm>
            <a:custGeom>
              <a:avLst/>
              <a:gdLst/>
              <a:ahLst/>
              <a:cxnLst/>
              <a:rect l="l" t="t" r="r" b="b"/>
              <a:pathLst>
                <a:path w="2097405" h="382270">
                  <a:moveTo>
                    <a:pt x="0" y="0"/>
                  </a:moveTo>
                  <a:lnTo>
                    <a:pt x="0" y="381800"/>
                  </a:lnTo>
                  <a:lnTo>
                    <a:pt x="2097379" y="381800"/>
                  </a:lnTo>
                  <a:lnTo>
                    <a:pt x="209737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62731" y="3464229"/>
              <a:ext cx="205013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Integration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of mobile and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IoT</a:t>
              </a:r>
              <a:r>
                <a:rPr lang="fi-FI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applications</a:t>
              </a:r>
              <a:endParaRPr lang="en-US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32086" y="3985480"/>
            <a:ext cx="2261269" cy="736448"/>
            <a:chOff x="632086" y="3985480"/>
            <a:chExt cx="2261269" cy="736448"/>
          </a:xfrm>
        </p:grpSpPr>
        <p:sp>
          <p:nvSpPr>
            <p:cNvPr id="85" name="object 54"/>
            <p:cNvSpPr/>
            <p:nvPr/>
          </p:nvSpPr>
          <p:spPr>
            <a:xfrm>
              <a:off x="748196" y="3985480"/>
              <a:ext cx="2145159" cy="736448"/>
            </a:xfrm>
            <a:custGeom>
              <a:avLst/>
              <a:gdLst/>
              <a:ahLst/>
              <a:cxnLst/>
              <a:rect l="l" t="t" r="r" b="b"/>
              <a:pathLst>
                <a:path w="2097405" h="382269">
                  <a:moveTo>
                    <a:pt x="0" y="0"/>
                  </a:moveTo>
                  <a:lnTo>
                    <a:pt x="0" y="381800"/>
                  </a:lnTo>
                  <a:lnTo>
                    <a:pt x="2097379" y="381800"/>
                  </a:lnTo>
                  <a:lnTo>
                    <a:pt x="209737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5" name="object 59"/>
            <p:cNvSpPr txBox="1"/>
            <p:nvPr/>
          </p:nvSpPr>
          <p:spPr>
            <a:xfrm>
              <a:off x="632086" y="4024875"/>
              <a:ext cx="2257936" cy="615553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98425" marR="5080" indent="-86360" algn="ctr"/>
              <a:r>
                <a:rPr lang="fi-FI" sz="10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Managing</a:t>
              </a:r>
              <a:r>
                <a:rPr lang="fi-FI" sz="10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0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digitalised</a:t>
              </a:r>
              <a:r>
                <a:rPr lang="fi-FI" sz="10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0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health</a:t>
              </a:r>
              <a:r>
                <a:rPr lang="fi-FI" sz="10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</a:p>
            <a:p>
              <a:pPr marL="98425" marR="5080" indent="-86360" algn="ctr"/>
              <a:r>
                <a:rPr lang="fi-FI" sz="10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services</a:t>
              </a:r>
              <a:r>
                <a:rPr lang="fi-FI" sz="10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, </a:t>
              </a:r>
              <a:r>
                <a:rPr lang="fi-FI" sz="10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procurement</a:t>
              </a:r>
              <a:r>
                <a:rPr lang="fi-FI" sz="10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0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contracts</a:t>
              </a:r>
              <a:r>
                <a:rPr lang="fi-FI" sz="10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, </a:t>
              </a:r>
              <a:r>
                <a:rPr lang="fi-FI" sz="10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protocols</a:t>
              </a:r>
              <a:r>
                <a:rPr lang="fi-FI" sz="10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, </a:t>
              </a:r>
              <a:r>
                <a:rPr lang="fi-FI" sz="10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certified</a:t>
              </a:r>
              <a:r>
                <a:rPr lang="fi-FI" sz="10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0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devices</a:t>
              </a:r>
              <a:r>
                <a:rPr lang="fi-FI" sz="10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and </a:t>
              </a:r>
              <a:r>
                <a:rPr lang="fi-FI" sz="10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international</a:t>
              </a:r>
              <a:r>
                <a:rPr lang="fi-FI" sz="10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0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health</a:t>
              </a:r>
              <a:r>
                <a:rPr lang="fi-FI" sz="10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0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care</a:t>
              </a:r>
              <a:r>
                <a:rPr lang="fi-FI" sz="10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000" b="1" spc="-35" dirty="0" err="1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law</a:t>
              </a:r>
              <a:endParaRPr sz="10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704573" y="4822820"/>
            <a:ext cx="2217404" cy="413545"/>
            <a:chOff x="704573" y="4840238"/>
            <a:chExt cx="2217404" cy="413545"/>
          </a:xfrm>
        </p:grpSpPr>
        <p:sp>
          <p:nvSpPr>
            <p:cNvPr id="86" name="object 54"/>
            <p:cNvSpPr/>
            <p:nvPr/>
          </p:nvSpPr>
          <p:spPr>
            <a:xfrm>
              <a:off x="744155" y="4840238"/>
              <a:ext cx="2138241" cy="413545"/>
            </a:xfrm>
            <a:custGeom>
              <a:avLst/>
              <a:gdLst/>
              <a:ahLst/>
              <a:cxnLst/>
              <a:rect l="l" t="t" r="r" b="b"/>
              <a:pathLst>
                <a:path w="2097405" h="382269">
                  <a:moveTo>
                    <a:pt x="0" y="0"/>
                  </a:moveTo>
                  <a:lnTo>
                    <a:pt x="0" y="381800"/>
                  </a:lnTo>
                  <a:lnTo>
                    <a:pt x="2097379" y="381800"/>
                  </a:lnTo>
                  <a:lnTo>
                    <a:pt x="209737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9" name="object 59"/>
            <p:cNvSpPr txBox="1"/>
            <p:nvPr/>
          </p:nvSpPr>
          <p:spPr>
            <a:xfrm>
              <a:off x="704573" y="4885607"/>
              <a:ext cx="2217404" cy="33855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98425" marR="5080" indent="-86360" algn="ctr"/>
              <a:r>
                <a:rPr lang="en-US" sz="1100" b="1" spc="-35" dirty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Use cases and </a:t>
              </a:r>
              <a:r>
                <a:rPr lang="en-US" sz="1100" b="1" spc="-35" dirty="0" err="1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personalised</a:t>
              </a:r>
              <a:r>
                <a:rPr lang="en-US" sz="1100" b="1" spc="-35" dirty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technology </a:t>
              </a:r>
              <a:endPara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86671" y="5330862"/>
            <a:ext cx="2217404" cy="447322"/>
            <a:chOff x="686671" y="5339571"/>
            <a:chExt cx="2217404" cy="447322"/>
          </a:xfrm>
        </p:grpSpPr>
        <p:sp>
          <p:nvSpPr>
            <p:cNvPr id="87" name="object 54"/>
            <p:cNvSpPr/>
            <p:nvPr/>
          </p:nvSpPr>
          <p:spPr>
            <a:xfrm>
              <a:off x="737237" y="5339571"/>
              <a:ext cx="2138242" cy="447322"/>
            </a:xfrm>
            <a:custGeom>
              <a:avLst/>
              <a:gdLst/>
              <a:ahLst/>
              <a:cxnLst/>
              <a:rect l="l" t="t" r="r" b="b"/>
              <a:pathLst>
                <a:path w="2097405" h="382269">
                  <a:moveTo>
                    <a:pt x="0" y="0"/>
                  </a:moveTo>
                  <a:lnTo>
                    <a:pt x="0" y="381800"/>
                  </a:lnTo>
                  <a:lnTo>
                    <a:pt x="2097379" y="381800"/>
                  </a:lnTo>
                  <a:lnTo>
                    <a:pt x="209737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7" name="object 59"/>
            <p:cNvSpPr txBox="1"/>
            <p:nvPr/>
          </p:nvSpPr>
          <p:spPr>
            <a:xfrm>
              <a:off x="686671" y="5375619"/>
              <a:ext cx="2217404" cy="33855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98425" marR="5080" indent="-86360" algn="ctr"/>
              <a:r>
                <a:rPr lang="en-US" sz="1100" b="1" spc="-35" dirty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Security and ethical approaches  </a:t>
              </a:r>
            </a:p>
            <a:p>
              <a:pPr marL="98425" marR="5080" indent="-86360" algn="ctr"/>
              <a:r>
                <a:rPr lang="en-US" sz="1100" b="1" spc="-35" dirty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 </a:t>
              </a:r>
              <a:r>
                <a:rPr lang="en-US" sz="1100" b="1" spc="-35" dirty="0" err="1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digitalised</a:t>
              </a:r>
              <a:r>
                <a:rPr lang="en-US" sz="1100" b="1" spc="-35" dirty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health services</a:t>
              </a: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6031202" y="3690119"/>
            <a:ext cx="22125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1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Innovation </a:t>
            </a:r>
            <a:r>
              <a:rPr lang="fi-FI" sz="11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knowledge</a:t>
            </a:r>
            <a:endParaRPr lang="en-US" sz="11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5966497" y="4969864"/>
            <a:ext cx="22891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1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Business in </a:t>
            </a:r>
            <a:r>
              <a:rPr lang="fi-FI" sz="11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digital</a:t>
            </a:r>
            <a:r>
              <a:rPr lang="fi-FI" sz="11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health</a:t>
            </a:r>
            <a:endParaRPr lang="en-US" sz="11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6029529" y="3180955"/>
            <a:ext cx="2289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1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Expertise</a:t>
            </a:r>
            <a:r>
              <a:rPr lang="fi-FI" sz="11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fi-FI" sz="11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lang="fi-FI" sz="11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upervisory</a:t>
            </a:r>
            <a:r>
              <a:rPr lang="fi-FI" sz="11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</a:t>
            </a:r>
            <a:r>
              <a:rPr lang="fi-FI" sz="11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ork</a:t>
            </a:r>
            <a:endParaRPr lang="en-US" sz="11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5998492" y="2289622"/>
            <a:ext cx="2289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1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Strategic </a:t>
            </a:r>
            <a:r>
              <a:rPr lang="fi-FI" sz="11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hinking</a:t>
            </a:r>
            <a:r>
              <a:rPr lang="fi-FI" sz="11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fi-FI" sz="11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</a:t>
            </a:r>
            <a:r>
              <a:rPr lang="fi-FI" sz="11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uture</a:t>
            </a:r>
            <a:r>
              <a:rPr lang="fi-FI" sz="11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lang="fi-FI" sz="11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rientation</a:t>
            </a:r>
            <a:endParaRPr lang="en-US" sz="11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5998491" y="5360604"/>
            <a:ext cx="2289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1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Service design </a:t>
            </a:r>
          </a:p>
          <a:p>
            <a:pPr algn="ctr"/>
            <a:r>
              <a:rPr lang="fi-FI" sz="11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fi-FI" sz="11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</a:t>
            </a:r>
            <a:r>
              <a:rPr lang="fi-FI" sz="11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virtual</a:t>
            </a:r>
            <a:r>
              <a:rPr lang="fi-FI" sz="11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course</a:t>
            </a:r>
            <a:r>
              <a:rPr lang="fi-FI" sz="11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en-US" sz="11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50899" y="1112677"/>
            <a:ext cx="37326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Obligatory</a:t>
            </a:r>
            <a:r>
              <a:rPr lang="fi-FI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courses</a:t>
            </a:r>
            <a:r>
              <a:rPr lang="fi-FI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have</a:t>
            </a:r>
            <a:r>
              <a:rPr lang="fi-FI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white </a:t>
            </a:r>
            <a:r>
              <a:rPr lang="fi-FI" sz="1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background</a:t>
            </a:r>
            <a:r>
              <a:rPr lang="fi-FI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color</a:t>
            </a:r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61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3ca75a4-7525-4fd0-b461-2a607204cfe9">SAVONIA-197993852-12</_dlc_DocId>
    <_dlc_DocIdUrl xmlns="03ca75a4-7525-4fd0-b461-2a607204cfe9">
      <Url>https://santra.savonia.fi/tiimit/yamkkehitysryhma/_layouts/DocIdRedir.aspx?ID=SAVONIA-197993852-12</Url>
      <Description>SAVONIA-197993852-12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BA1890420F71D4D9104F1329EB31F3B" ma:contentTypeVersion="0" ma:contentTypeDescription="Luo uusi asiakirja." ma:contentTypeScope="" ma:versionID="4385535c45c1ca9dec11643494f23cfb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5ae4898620f9817d4fa2f617f660cb7b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9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9CE75C3-51E2-46B6-B8B5-3398A8129393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94F0B94-E73D-4334-950A-39E453A33B8E}">
  <ds:schemaRefs>
    <ds:schemaRef ds:uri="http://purl.org/dc/elements/1.1/"/>
    <ds:schemaRef ds:uri="http://purl.org/dc/terms/"/>
    <ds:schemaRef ds:uri="03ca75a4-7525-4fd0-b461-2a607204cfe9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16848AF-8F81-496E-ACFF-E5397160C74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85BC9753-FBC8-4266-9D86-CBB34BB322D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711</TotalTime>
  <Words>202</Words>
  <Application>Microsoft Office PowerPoint</Application>
  <PresentationFormat>Laajakuva</PresentationFormat>
  <Paragraphs>38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 Theme</vt:lpstr>
      <vt:lpstr>PowerPoint-esitys</vt:lpstr>
    </vt:vector>
  </TitlesOfParts>
  <Company>Savonia Ammattikorkeakoulu Oy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Sonja Kärkkäinen</dc:creator>
  <cp:lastModifiedBy>Marja Kopeli</cp:lastModifiedBy>
  <cp:revision>47</cp:revision>
  <dcterms:created xsi:type="dcterms:W3CDTF">2016-11-29T14:12:40Z</dcterms:created>
  <dcterms:modified xsi:type="dcterms:W3CDTF">2017-01-02T09:06:43Z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0x0101002BA1890420F71D4D9104F1329EB31F3B</vt:lpwstr>
  </property>
  <property fmtid="{D5CDD505-2E9C-101B-9397-08002B2CF9AE}" pid="3" name="_dlc_DocIdItemGuid">
    <vt:lpwstr>b76bf918-8298-4798-bb21-8ea221f20fcb</vt:lpwstr>
  </property>
</Properties>
</file>