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pPr/>
              <a:t>3.3.2017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Ryhmä 92"/>
          <p:cNvGrpSpPr/>
          <p:nvPr/>
        </p:nvGrpSpPr>
        <p:grpSpPr>
          <a:xfrm>
            <a:off x="152112" y="107504"/>
            <a:ext cx="6437965" cy="8784978"/>
            <a:chOff x="152112" y="107504"/>
            <a:chExt cx="6437965" cy="8784978"/>
          </a:xfrm>
        </p:grpSpPr>
        <p:grpSp>
          <p:nvGrpSpPr>
            <p:cNvPr id="73" name="Ryhmä 72"/>
            <p:cNvGrpSpPr/>
            <p:nvPr/>
          </p:nvGrpSpPr>
          <p:grpSpPr>
            <a:xfrm>
              <a:off x="199704" y="2030757"/>
              <a:ext cx="6390373" cy="1524053"/>
              <a:chOff x="199704" y="2030757"/>
              <a:chExt cx="6390373" cy="1524053"/>
            </a:xfrm>
          </p:grpSpPr>
          <p:grpSp>
            <p:nvGrpSpPr>
              <p:cNvPr id="48" name="Ryhmä 47"/>
              <p:cNvGrpSpPr/>
              <p:nvPr/>
            </p:nvGrpSpPr>
            <p:grpSpPr>
              <a:xfrm>
                <a:off x="199704" y="2030760"/>
                <a:ext cx="1861144" cy="1524050"/>
                <a:chOff x="436536" y="4302554"/>
                <a:chExt cx="1861144" cy="1368152"/>
              </a:xfrm>
            </p:grpSpPr>
            <p:sp>
              <p:nvSpPr>
                <p:cNvPr id="49" name="Saman puolen kulmista pyöristetty suorakulmio 48"/>
                <p:cNvSpPr/>
                <p:nvPr/>
              </p:nvSpPr>
              <p:spPr>
                <a:xfrm rot="16200000">
                  <a:off x="564619" y="4174471"/>
                  <a:ext cx="1368152" cy="1624317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EC008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>
                    <a:solidFill>
                      <a:srgbClr val="EC008C"/>
                    </a:solidFill>
                  </a:endParaRPr>
                </a:p>
              </p:txBody>
            </p:sp>
            <p:grpSp>
              <p:nvGrpSpPr>
                <p:cNvPr id="50" name="Ryhmä 49"/>
                <p:cNvGrpSpPr/>
                <p:nvPr/>
              </p:nvGrpSpPr>
              <p:grpSpPr>
                <a:xfrm>
                  <a:off x="462430" y="4321370"/>
                  <a:ext cx="1835250" cy="908379"/>
                  <a:chOff x="556309" y="5958968"/>
                  <a:chExt cx="1835250" cy="908379"/>
                </a:xfrm>
              </p:grpSpPr>
              <p:sp>
                <p:nvSpPr>
                  <p:cNvPr id="51" name="TextBox 1"/>
                  <p:cNvSpPr txBox="1"/>
                  <p:nvPr/>
                </p:nvSpPr>
                <p:spPr>
                  <a:xfrm>
                    <a:off x="1023407" y="6411463"/>
                    <a:ext cx="1368152" cy="45588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soveltaminen </a:t>
                    </a:r>
                    <a:endPara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30-90 </a:t>
                    </a:r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op</a:t>
                    </a:r>
                  </a:p>
                </p:txBody>
              </p:sp>
              <p:sp>
                <p:nvSpPr>
                  <p:cNvPr id="52" name="Suorakulmio 51"/>
                  <p:cNvSpPr/>
                  <p:nvPr/>
                </p:nvSpPr>
                <p:spPr>
                  <a:xfrm>
                    <a:off x="556309" y="5958968"/>
                    <a:ext cx="511679" cy="63547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4</a:t>
                    </a:r>
                    <a:endParaRPr lang="fi-FI" sz="4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grpSp>
            <p:nvGrpSpPr>
              <p:cNvPr id="72" name="Ryhmä 71"/>
              <p:cNvGrpSpPr/>
              <p:nvPr/>
            </p:nvGrpSpPr>
            <p:grpSpPr>
              <a:xfrm>
                <a:off x="1896949" y="2030757"/>
                <a:ext cx="4693128" cy="1524053"/>
                <a:chOff x="1923487" y="2045798"/>
                <a:chExt cx="4693128" cy="1524053"/>
              </a:xfrm>
            </p:grpSpPr>
            <p:sp>
              <p:nvSpPr>
                <p:cNvPr id="53" name="Saman puolen kulmista pyöristetty suorakulmio 52"/>
                <p:cNvSpPr/>
                <p:nvPr/>
              </p:nvSpPr>
              <p:spPr>
                <a:xfrm rot="5400000">
                  <a:off x="3508024" y="461261"/>
                  <a:ext cx="1524053" cy="4693128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54" name="Tekstiruutu 53"/>
                <p:cNvSpPr txBox="1"/>
                <p:nvPr/>
              </p:nvSpPr>
              <p:spPr>
                <a:xfrm>
                  <a:off x="1938765" y="2715809"/>
                  <a:ext cx="246815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Asiantuntija vaikuttajana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9" name="Tekstiruutu 58"/>
                <p:cNvSpPr txBox="1"/>
                <p:nvPr/>
              </p:nvSpPr>
              <p:spPr>
                <a:xfrm>
                  <a:off x="3383530" y="2961861"/>
                  <a:ext cx="2821156" cy="442674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Yrittäjän </a:t>
                  </a:r>
                  <a:r>
                    <a:rPr lang="fi-FI" sz="10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suuntautuminen 25 op</a:t>
                  </a:r>
                </a:p>
                <a:p>
                  <a:r>
                    <a:rPr lang="fi-FI" sz="1000" dirty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Asiantuntijan suuntautuminen 25 op</a:t>
                  </a:r>
                </a:p>
              </p:txBody>
            </p:sp>
          </p:grpSp>
        </p:grpSp>
        <p:grpSp>
          <p:nvGrpSpPr>
            <p:cNvPr id="76" name="Ryhmä 75"/>
            <p:cNvGrpSpPr/>
            <p:nvPr/>
          </p:nvGrpSpPr>
          <p:grpSpPr>
            <a:xfrm>
              <a:off x="181365" y="7308304"/>
              <a:ext cx="6408712" cy="1584178"/>
              <a:chOff x="181365" y="7308304"/>
              <a:chExt cx="6408712" cy="1584178"/>
            </a:xfrm>
          </p:grpSpPr>
          <p:grpSp>
            <p:nvGrpSpPr>
              <p:cNvPr id="4" name="Ryhmä 3"/>
              <p:cNvGrpSpPr/>
              <p:nvPr/>
            </p:nvGrpSpPr>
            <p:grpSpPr>
              <a:xfrm>
                <a:off x="181365" y="7308304"/>
                <a:ext cx="1775115" cy="1584174"/>
                <a:chOff x="417273" y="7361725"/>
                <a:chExt cx="1775115" cy="1386738"/>
              </a:xfrm>
            </p:grpSpPr>
            <p:sp>
              <p:nvSpPr>
                <p:cNvPr id="9" name="Saman puolen kulmista pyöristetty suorakulmio 8"/>
                <p:cNvSpPr/>
                <p:nvPr/>
              </p:nvSpPr>
              <p:spPr>
                <a:xfrm rot="16200000">
                  <a:off x="564156" y="7251765"/>
                  <a:ext cx="1368152" cy="1625243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FFCB0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6" name="Ryhmä 15"/>
                <p:cNvGrpSpPr/>
                <p:nvPr/>
              </p:nvGrpSpPr>
              <p:grpSpPr>
                <a:xfrm>
                  <a:off x="417273" y="7361725"/>
                  <a:ext cx="1775115" cy="619662"/>
                  <a:chOff x="512076" y="5921566"/>
                  <a:chExt cx="1775115" cy="619662"/>
                </a:xfrm>
              </p:grpSpPr>
              <p:sp>
                <p:nvSpPr>
                  <p:cNvPr id="6" name="TextBox 1"/>
                  <p:cNvSpPr txBox="1"/>
                  <p:nvPr/>
                </p:nvSpPr>
                <p:spPr>
                  <a:xfrm>
                    <a:off x="919039" y="6008385"/>
                    <a:ext cx="1368152" cy="44454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Ammattialaan perehtyminen </a:t>
                    </a:r>
                  </a:p>
                  <a:p>
                    <a:r>
                      <a:rPr lang="fi-FI" sz="9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op</a:t>
                    </a:r>
                  </a:p>
                </p:txBody>
              </p:sp>
              <p:sp>
                <p:nvSpPr>
                  <p:cNvPr id="7" name="Suorakulmio 6"/>
                  <p:cNvSpPr/>
                  <p:nvPr/>
                </p:nvSpPr>
                <p:spPr>
                  <a:xfrm>
                    <a:off x="512076" y="5921566"/>
                    <a:ext cx="662361" cy="61966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 </a:t>
                    </a:r>
                    <a:endParaRPr lang="fi-FI" sz="4000" b="1" dirty="0"/>
                  </a:p>
                </p:txBody>
              </p:sp>
            </p:grpSp>
          </p:grpSp>
          <p:grpSp>
            <p:nvGrpSpPr>
              <p:cNvPr id="69" name="Ryhmä 68"/>
              <p:cNvGrpSpPr/>
              <p:nvPr/>
            </p:nvGrpSpPr>
            <p:grpSpPr>
              <a:xfrm>
                <a:off x="1896948" y="7308304"/>
                <a:ext cx="4693129" cy="1584178"/>
                <a:chOff x="1896948" y="7308304"/>
                <a:chExt cx="4693129" cy="1584178"/>
              </a:xfrm>
            </p:grpSpPr>
            <p:sp>
              <p:nvSpPr>
                <p:cNvPr id="10" name="Saman puolen kulmista pyöristetty suorakulmio 9"/>
                <p:cNvSpPr/>
                <p:nvPr/>
              </p:nvSpPr>
              <p:spPr>
                <a:xfrm rot="5400000">
                  <a:off x="3462040" y="5764444"/>
                  <a:ext cx="1562946" cy="4693129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11" name="Tekstiruutu 10"/>
                <p:cNvSpPr txBox="1"/>
                <p:nvPr/>
              </p:nvSpPr>
              <p:spPr>
                <a:xfrm>
                  <a:off x="1912228" y="7308304"/>
                  <a:ext cx="228818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Maatilan perusprosesseja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2" name="Tekstiruutu 11"/>
                <p:cNvSpPr txBox="1"/>
                <p:nvPr/>
              </p:nvSpPr>
              <p:spPr>
                <a:xfrm>
                  <a:off x="2001610" y="7657718"/>
                  <a:ext cx="1880981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Matematiikka ja kemia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Maataloustuotanto II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0" name="Tekstiruutu 59"/>
                <p:cNvSpPr txBox="1"/>
                <p:nvPr/>
              </p:nvSpPr>
              <p:spPr>
                <a:xfrm>
                  <a:off x="1995789" y="8388424"/>
                  <a:ext cx="1886802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Luonnonvara-alaa oppimassa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Maataloustuotanto I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1" name="Tekstiruutu 60"/>
                <p:cNvSpPr txBox="1"/>
                <p:nvPr/>
              </p:nvSpPr>
              <p:spPr>
                <a:xfrm>
                  <a:off x="3935176" y="7648439"/>
                  <a:ext cx="2407785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Maatilayrittäminen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English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2" name="Tekstiruutu 61"/>
                <p:cNvSpPr txBox="1"/>
                <p:nvPr/>
              </p:nvSpPr>
              <p:spPr>
                <a:xfrm>
                  <a:off x="3935177" y="8228133"/>
                  <a:ext cx="2429881" cy="61293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Asiantuntijaviestintä ja tietotekniikka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Eläinterveys ja lisääntyminen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Maatilan peruskoneet ja niiden käyttö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p:grpSp>
        </p:grpSp>
        <p:grpSp>
          <p:nvGrpSpPr>
            <p:cNvPr id="74" name="Ryhmä 73"/>
            <p:cNvGrpSpPr/>
            <p:nvPr/>
          </p:nvGrpSpPr>
          <p:grpSpPr>
            <a:xfrm>
              <a:off x="181365" y="3761469"/>
              <a:ext cx="6408711" cy="1557466"/>
              <a:chOff x="181365" y="3775234"/>
              <a:chExt cx="6408711" cy="1557466"/>
            </a:xfrm>
          </p:grpSpPr>
          <p:grpSp>
            <p:nvGrpSpPr>
              <p:cNvPr id="8" name="Ryhmä 7"/>
              <p:cNvGrpSpPr/>
              <p:nvPr/>
            </p:nvGrpSpPr>
            <p:grpSpPr>
              <a:xfrm>
                <a:off x="181365" y="3775234"/>
                <a:ext cx="1775115" cy="1557466"/>
                <a:chOff x="418197" y="4283968"/>
                <a:chExt cx="1775115" cy="1386738"/>
              </a:xfrm>
            </p:grpSpPr>
            <p:sp>
              <p:nvSpPr>
                <p:cNvPr id="32" name="Saman puolen kulmista pyöristetty suorakulmio 31"/>
                <p:cNvSpPr/>
                <p:nvPr/>
              </p:nvSpPr>
              <p:spPr>
                <a:xfrm rot="16200000">
                  <a:off x="564619" y="4174471"/>
                  <a:ext cx="1368152" cy="1624317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B41E8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33" name="Ryhmä 32"/>
                <p:cNvGrpSpPr/>
                <p:nvPr/>
              </p:nvGrpSpPr>
              <p:grpSpPr>
                <a:xfrm>
                  <a:off x="418197" y="4283968"/>
                  <a:ext cx="1775115" cy="630288"/>
                  <a:chOff x="512076" y="5921566"/>
                  <a:chExt cx="1775115" cy="630288"/>
                </a:xfrm>
              </p:grpSpPr>
              <p:sp>
                <p:nvSpPr>
                  <p:cNvPr id="41" name="TextBox 1"/>
                  <p:cNvSpPr txBox="1"/>
                  <p:nvPr/>
                </p:nvSpPr>
                <p:spPr>
                  <a:xfrm>
                    <a:off x="919039" y="6008385"/>
                    <a:ext cx="1368152" cy="45216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syventäminen </a:t>
                    </a:r>
                    <a:endPara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op</a:t>
                    </a:r>
                    <a:endPara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42" name="Suorakulmio 41"/>
                  <p:cNvSpPr/>
                  <p:nvPr/>
                </p:nvSpPr>
                <p:spPr>
                  <a:xfrm>
                    <a:off x="512076" y="5921566"/>
                    <a:ext cx="511679" cy="63028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</a:t>
                    </a:r>
                    <a:endParaRPr lang="fi-FI" sz="4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grpSp>
            <p:nvGrpSpPr>
              <p:cNvPr id="71" name="Ryhmä 70"/>
              <p:cNvGrpSpPr/>
              <p:nvPr/>
            </p:nvGrpSpPr>
            <p:grpSpPr>
              <a:xfrm>
                <a:off x="1896948" y="3790964"/>
                <a:ext cx="4693128" cy="1538879"/>
                <a:chOff x="1896949" y="3753203"/>
                <a:chExt cx="4693128" cy="1538879"/>
              </a:xfrm>
            </p:grpSpPr>
            <p:sp>
              <p:nvSpPr>
                <p:cNvPr id="34" name="Saman puolen kulmista pyöristetty suorakulmio 33"/>
                <p:cNvSpPr/>
                <p:nvPr/>
              </p:nvSpPr>
              <p:spPr>
                <a:xfrm rot="5400000">
                  <a:off x="3474073" y="2176079"/>
                  <a:ext cx="1538879" cy="4693128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35" name="Tekstiruutu 34"/>
                <p:cNvSpPr txBox="1"/>
                <p:nvPr/>
              </p:nvSpPr>
              <p:spPr>
                <a:xfrm>
                  <a:off x="1938766" y="3762886"/>
                  <a:ext cx="2945727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Maaseudun ammattilaiseksi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36" name="Tekstiruutu 35"/>
                <p:cNvSpPr txBox="1"/>
                <p:nvPr/>
              </p:nvSpPr>
              <p:spPr>
                <a:xfrm>
                  <a:off x="1983322" y="4039885"/>
                  <a:ext cx="1899270" cy="427196"/>
                </a:xfrm>
                <a:prstGeom prst="roundRect">
                  <a:avLst>
                    <a:gd name="adj" fmla="val 11952"/>
                  </a:avLst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Agriculture in global context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SPV ja kehittäminen</a:t>
                  </a:r>
                </a:p>
              </p:txBody>
            </p:sp>
            <p:sp>
              <p:nvSpPr>
                <p:cNvPr id="63" name="Tekstiruutu 62"/>
                <p:cNvSpPr txBox="1"/>
                <p:nvPr/>
              </p:nvSpPr>
              <p:spPr>
                <a:xfrm>
                  <a:off x="3975592" y="4123900"/>
                  <a:ext cx="2436359" cy="1084421"/>
                </a:xfrm>
                <a:prstGeom prst="roundRect">
                  <a:avLst>
                    <a:gd name="adj" fmla="val 11952"/>
                  </a:avLst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Organisaation toiminta ja johtaminen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Maidon- ja lihantuotanto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Yrkessvenska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Tutkimusmenetelmät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Energiatehokas maatilarakentaminen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Valinnaisia opintoja</a:t>
                  </a:r>
                </a:p>
              </p:txBody>
            </p:sp>
          </p:grpSp>
        </p:grpSp>
        <p:grpSp>
          <p:nvGrpSpPr>
            <p:cNvPr id="77" name="Ryhmä 76"/>
            <p:cNvGrpSpPr/>
            <p:nvPr/>
          </p:nvGrpSpPr>
          <p:grpSpPr>
            <a:xfrm>
              <a:off x="181365" y="5525593"/>
              <a:ext cx="6408711" cy="1576053"/>
              <a:chOff x="181365" y="5532476"/>
              <a:chExt cx="6408711" cy="1576053"/>
            </a:xfrm>
          </p:grpSpPr>
          <p:grpSp>
            <p:nvGrpSpPr>
              <p:cNvPr id="5" name="Ryhmä 4"/>
              <p:cNvGrpSpPr/>
              <p:nvPr/>
            </p:nvGrpSpPr>
            <p:grpSpPr>
              <a:xfrm>
                <a:off x="181365" y="5532476"/>
                <a:ext cx="1775115" cy="1576053"/>
                <a:chOff x="417273" y="5777549"/>
                <a:chExt cx="1775115" cy="1386738"/>
              </a:xfrm>
            </p:grpSpPr>
            <p:sp>
              <p:nvSpPr>
                <p:cNvPr id="18" name="Saman puolen kulmista pyöristetty suorakulmio 17"/>
                <p:cNvSpPr/>
                <p:nvPr/>
              </p:nvSpPr>
              <p:spPr>
                <a:xfrm rot="16200000">
                  <a:off x="564156" y="5667589"/>
                  <a:ext cx="1368152" cy="1625243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rgbClr val="F5822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9" name="Ryhmä 18"/>
                <p:cNvGrpSpPr/>
                <p:nvPr/>
              </p:nvGrpSpPr>
              <p:grpSpPr>
                <a:xfrm>
                  <a:off x="417273" y="5777549"/>
                  <a:ext cx="1775115" cy="622855"/>
                  <a:chOff x="512076" y="5921566"/>
                  <a:chExt cx="1775115" cy="622855"/>
                </a:xfrm>
              </p:grpSpPr>
              <p:sp>
                <p:nvSpPr>
                  <p:cNvPr id="20" name="TextBox 1"/>
                  <p:cNvSpPr txBox="1"/>
                  <p:nvPr/>
                </p:nvSpPr>
                <p:spPr>
                  <a:xfrm>
                    <a:off x="919039" y="6008385"/>
                    <a:ext cx="1368152" cy="4468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Oman osaamisen kehittäminen </a:t>
                    </a:r>
                    <a:endPara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  <a:p>
                    <a:r>
                      <a:rPr lang="fi-FI" sz="9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60 </a:t>
                    </a:r>
                    <a:r>
                      <a:rPr lang="fi-FI" sz="9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op</a:t>
                    </a:r>
                  </a:p>
                </p:txBody>
              </p:sp>
              <p:sp>
                <p:nvSpPr>
                  <p:cNvPr id="21" name="Suorakulmio 20"/>
                  <p:cNvSpPr/>
                  <p:nvPr/>
                </p:nvSpPr>
                <p:spPr>
                  <a:xfrm>
                    <a:off x="512076" y="5921566"/>
                    <a:ext cx="511679" cy="62285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i-FI" sz="4000" b="1" dirty="0" smtClean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2</a:t>
                    </a:r>
                    <a:endParaRPr lang="fi-FI" sz="4000" b="1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grpSp>
            <p:nvGrpSpPr>
              <p:cNvPr id="70" name="Ryhmä 69"/>
              <p:cNvGrpSpPr/>
              <p:nvPr/>
            </p:nvGrpSpPr>
            <p:grpSpPr>
              <a:xfrm>
                <a:off x="1896948" y="5550956"/>
                <a:ext cx="4693128" cy="1557465"/>
                <a:chOff x="1896949" y="5652443"/>
                <a:chExt cx="4693128" cy="1557465"/>
              </a:xfrm>
            </p:grpSpPr>
            <p:sp>
              <p:nvSpPr>
                <p:cNvPr id="22" name="Saman puolen kulmista pyöristetty suorakulmio 21"/>
                <p:cNvSpPr/>
                <p:nvPr/>
              </p:nvSpPr>
              <p:spPr>
                <a:xfrm rot="5400000">
                  <a:off x="3464780" y="4084612"/>
                  <a:ext cx="1557465" cy="4693128"/>
                </a:xfrm>
                <a:prstGeom prst="round2SameRect">
                  <a:avLst>
                    <a:gd name="adj1" fmla="val 10318"/>
                    <a:gd name="adj2" fmla="val 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23" name="Tekstiruutu 22"/>
                <p:cNvSpPr txBox="1"/>
                <p:nvPr/>
              </p:nvSpPr>
              <p:spPr>
                <a:xfrm>
                  <a:off x="1912228" y="5655872"/>
                  <a:ext cx="2884671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2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Kansainvälinen toimintaympäristö</a:t>
                  </a:r>
                  <a:endPara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5" name="Tekstiruutu 64"/>
                <p:cNvSpPr txBox="1"/>
                <p:nvPr/>
              </p:nvSpPr>
              <p:spPr>
                <a:xfrm>
                  <a:off x="1956483" y="5912062"/>
                  <a:ext cx="1978696" cy="61293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Kasvinviljelyn suunnittelu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Kotieläintuotannon suunnittelu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Yrittäjyys ja liiketoiminta</a:t>
                  </a:r>
                </a:p>
              </p:txBody>
            </p:sp>
            <p:sp>
              <p:nvSpPr>
                <p:cNvPr id="66" name="Tekstiruutu 65"/>
                <p:cNvSpPr txBox="1"/>
                <p:nvPr/>
              </p:nvSpPr>
              <p:spPr>
                <a:xfrm>
                  <a:off x="1943256" y="6656824"/>
                  <a:ext cx="1991921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Maatilayrityksen talous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Viljelykasvit ja –olosuhteet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7" name="Tekstiruutu 66"/>
                <p:cNvSpPr txBox="1"/>
                <p:nvPr/>
              </p:nvSpPr>
              <p:spPr>
                <a:xfrm>
                  <a:off x="4002355" y="5912062"/>
                  <a:ext cx="2340607" cy="61293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Vaikuttajana yhteiskunnassa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Eurooppalainen maaseutupolitiikka</a:t>
                  </a:r>
                </a:p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Kasvit ja ympäristö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68" name="Tekstiruutu 67"/>
                <p:cNvSpPr txBox="1"/>
                <p:nvPr/>
              </p:nvSpPr>
              <p:spPr>
                <a:xfrm>
                  <a:off x="4002355" y="6696594"/>
                  <a:ext cx="2382834" cy="442674"/>
                </a:xfrm>
                <a:prstGeom prst="round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Maatilan työajan ja koneellistamisen suunnittelu</a:t>
                  </a:r>
                  <a:endPara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p:grpSp>
        </p:grpSp>
        <p:sp>
          <p:nvSpPr>
            <p:cNvPr id="81" name="Nuoli oikealle 80"/>
            <p:cNvSpPr/>
            <p:nvPr/>
          </p:nvSpPr>
          <p:spPr>
            <a:xfrm rot="16200000">
              <a:off x="5627422" y="2656887"/>
              <a:ext cx="1431081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2" name="Nuoli oikealle 81"/>
            <p:cNvSpPr/>
            <p:nvPr/>
          </p:nvSpPr>
          <p:spPr>
            <a:xfrm rot="16200000">
              <a:off x="5614411" y="4405146"/>
              <a:ext cx="1457102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3" name="Nuoli oikealle 82"/>
            <p:cNvSpPr/>
            <p:nvPr/>
          </p:nvSpPr>
          <p:spPr>
            <a:xfrm rot="16200000">
              <a:off x="5604325" y="6180519"/>
              <a:ext cx="1477275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4" name="Nuoli oikealle 83"/>
            <p:cNvSpPr/>
            <p:nvPr/>
          </p:nvSpPr>
          <p:spPr>
            <a:xfrm rot="16200000">
              <a:off x="5629165" y="7996301"/>
              <a:ext cx="1427594" cy="364763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85" name="Tekstiruutu 84"/>
            <p:cNvSpPr txBox="1"/>
            <p:nvPr/>
          </p:nvSpPr>
          <p:spPr>
            <a:xfrm>
              <a:off x="492942" y="1115616"/>
              <a:ext cx="5872116" cy="738664"/>
            </a:xfrm>
            <a:prstGeom prst="rect">
              <a:avLst/>
            </a:prstGeom>
            <a:solidFill>
              <a:srgbClr val="00ACCC"/>
            </a:solidFill>
          </p:spPr>
          <p:txBody>
            <a:bodyPr wrap="square" rtlCol="0">
              <a:spAutoFit/>
            </a:bodyPr>
            <a:lstStyle/>
            <a:p>
              <a:r>
                <a:rPr lang="fi-FI" sz="1400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Agrologi (AMK</a:t>
              </a:r>
              <a:r>
                <a:rPr lang="fi-FI" sz="1400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) on aktiivinen, verkostoitunut ja kansainvälisesti ajatteleva maatalouden ja maaseutuelinkeinojen </a:t>
              </a:r>
              <a:r>
                <a:rPr lang="fi-FI" sz="1400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asiantuntija, </a:t>
              </a:r>
              <a:r>
                <a:rPr lang="fi-FI" sz="1400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jolla on hyvät viestintä- ja vuorovaikutustaidot</a:t>
              </a:r>
              <a:r>
                <a:rPr lang="fi-FI" sz="1400" dirty="0" smtClean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.</a:t>
              </a:r>
              <a:endParaRPr lang="fi-FI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7" name="Tekstiruutu 86"/>
            <p:cNvSpPr txBox="1"/>
            <p:nvPr/>
          </p:nvSpPr>
          <p:spPr>
            <a:xfrm>
              <a:off x="1824622" y="680685"/>
              <a:ext cx="3208757" cy="3077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 anchor="ctr">
              <a:spAutoFit/>
            </a:bodyPr>
            <a:lstStyle/>
            <a:p>
              <a:r>
                <a:rPr lang="fi-FI" sz="14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AGROLOGI (AMK) 240 OP</a:t>
              </a:r>
              <a:endParaRPr lang="fi-FI" sz="1400" dirty="0" smtClean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8" name="Tekstiruutu 87"/>
            <p:cNvSpPr txBox="1"/>
            <p:nvPr/>
          </p:nvSpPr>
          <p:spPr>
            <a:xfrm>
              <a:off x="152112" y="107504"/>
              <a:ext cx="37321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16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Opetussuunnitelman rakennekuva</a:t>
              </a:r>
              <a:endParaRPr lang="fi-FI" sz="16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kstiruutu 10"/>
            <p:cNvSpPr txBox="1"/>
            <p:nvPr/>
          </p:nvSpPr>
          <p:spPr>
            <a:xfrm>
              <a:off x="1916832" y="8111425"/>
              <a:ext cx="197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Maataloutta </a:t>
              </a:r>
              <a:r>
                <a: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o</a:t>
              </a:r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ppimaan 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8" name="Tekstiruutu 10"/>
            <p:cNvSpPr txBox="1"/>
            <p:nvPr/>
          </p:nvSpPr>
          <p:spPr>
            <a:xfrm>
              <a:off x="1916830" y="6311225"/>
              <a:ext cx="31310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Tuotantoprosessit ja toimintamallit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9" name="Tekstiruutu 10"/>
            <p:cNvSpPr txBox="1"/>
            <p:nvPr/>
          </p:nvSpPr>
          <p:spPr>
            <a:xfrm>
              <a:off x="1916832" y="4499992"/>
              <a:ext cx="1728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Alan kehittäminen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0" name="Tekstiruutu 35"/>
            <p:cNvSpPr txBox="1"/>
            <p:nvPr/>
          </p:nvSpPr>
          <p:spPr>
            <a:xfrm>
              <a:off x="1988840" y="4788024"/>
              <a:ext cx="1893751" cy="591503"/>
            </a:xfrm>
            <a:prstGeom prst="roundRect">
              <a:avLst>
                <a:gd name="adj" fmla="val 11952"/>
              </a:avLst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Kannattavuustekijät ja kehittämismahdollisuudet</a:t>
              </a:r>
            </a:p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Laskentatoimi</a:t>
              </a:r>
            </a:p>
          </p:txBody>
        </p:sp>
        <p:sp>
          <p:nvSpPr>
            <p:cNvPr id="86" name="Tekstiruutu 85"/>
            <p:cNvSpPr txBox="1"/>
            <p:nvPr/>
          </p:nvSpPr>
          <p:spPr>
            <a:xfrm>
              <a:off x="1943256" y="2053916"/>
              <a:ext cx="29457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2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Tulevaisuuden haasteita</a:t>
              </a:r>
              <a:endParaRPr lang="fi-FI" sz="12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89" name="Tekstiruutu 88"/>
            <p:cNvSpPr txBox="1"/>
            <p:nvPr/>
          </p:nvSpPr>
          <p:spPr>
            <a:xfrm>
              <a:off x="1983321" y="2330276"/>
              <a:ext cx="2784249" cy="427196"/>
            </a:xfrm>
            <a:prstGeom prst="roundRect">
              <a:avLst>
                <a:gd name="adj" fmla="val 11952"/>
              </a:avLst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Valinnaisia opintoja 15 op</a:t>
              </a:r>
            </a:p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mm. hevostalous, ruokaketju, kansainvälisyys</a:t>
              </a:r>
            </a:p>
          </p:txBody>
        </p:sp>
        <p:sp>
          <p:nvSpPr>
            <p:cNvPr id="90" name="Tekstiruutu 89"/>
            <p:cNvSpPr txBox="1"/>
            <p:nvPr/>
          </p:nvSpPr>
          <p:spPr>
            <a:xfrm>
              <a:off x="4916910" y="7086967"/>
              <a:ext cx="1458470" cy="442674"/>
            </a:xfrm>
            <a:prstGeom prst="round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Maatalousharjoittelu 30 op</a:t>
              </a:r>
              <a:endParaRPr lang="fi-FI" sz="10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kstiruutu 90"/>
            <p:cNvSpPr txBox="1"/>
            <p:nvPr/>
          </p:nvSpPr>
          <p:spPr>
            <a:xfrm>
              <a:off x="4819532" y="2384378"/>
              <a:ext cx="1409896" cy="262890"/>
            </a:xfrm>
            <a:prstGeom prst="roundRect">
              <a:avLst>
                <a:gd name="adj" fmla="val 11952"/>
              </a:avLst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Opinnäytetyö 15 op</a:t>
              </a:r>
            </a:p>
          </p:txBody>
        </p:sp>
        <p:sp>
          <p:nvSpPr>
            <p:cNvPr id="92" name="Tekstiruutu 91"/>
            <p:cNvSpPr txBox="1"/>
            <p:nvPr/>
          </p:nvSpPr>
          <p:spPr>
            <a:xfrm>
              <a:off x="4779799" y="3527053"/>
              <a:ext cx="1458470" cy="442674"/>
            </a:xfrm>
            <a:prstGeom prst="round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Työelämäharjoittelu 20 op</a:t>
              </a:r>
              <a:endParaRPr lang="fi-FI" sz="10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171</Words>
  <Application>Microsoft Office PowerPoint</Application>
  <PresentationFormat>Näytössä katseltava diaesitys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27</cp:revision>
  <dcterms:created xsi:type="dcterms:W3CDTF">2013-02-06T10:25:53Z</dcterms:created>
  <dcterms:modified xsi:type="dcterms:W3CDTF">2017-03-03T08:33:27Z</dcterms:modified>
</cp:coreProperties>
</file>