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05"/>
    <a:srgbClr val="F58220"/>
    <a:srgbClr val="B41E8E"/>
    <a:srgbClr val="EC008C"/>
    <a:srgbClr val="8DC63F"/>
    <a:srgbClr val="00A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3018"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97273-C8C8-4E12-AD8B-FA8724E86B54}" type="datetimeFigureOut">
              <a:rPr lang="fi-FI" smtClean="0"/>
              <a:t>25.8.2016</a:t>
            </a:fld>
            <a:endParaRPr lang="fi-FI"/>
          </a:p>
        </p:txBody>
      </p:sp>
      <p:sp>
        <p:nvSpPr>
          <p:cNvPr id="4" name="Dian kuvan paikkamerkki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8B5A-D11C-4180-A8A2-9D7EA4687B60}" type="slidenum">
              <a:rPr lang="fi-FI" smtClean="0"/>
              <a:t>‹#›</a:t>
            </a:fld>
            <a:endParaRPr lang="fi-FI"/>
          </a:p>
        </p:txBody>
      </p:sp>
    </p:spTree>
    <p:extLst>
      <p:ext uri="{BB962C8B-B14F-4D97-AF65-F5344CB8AC3E}">
        <p14:creationId xmlns:p14="http://schemas.microsoft.com/office/powerpoint/2010/main" val="22928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24B8B5A-D11C-4180-A8A2-9D7EA4687B60}" type="slidenum">
              <a:rPr lang="fi-FI" smtClean="0"/>
              <a:t>1</a:t>
            </a:fld>
            <a:endParaRPr lang="fi-FI"/>
          </a:p>
        </p:txBody>
      </p:sp>
    </p:spTree>
    <p:extLst>
      <p:ext uri="{BB962C8B-B14F-4D97-AF65-F5344CB8AC3E}">
        <p14:creationId xmlns:p14="http://schemas.microsoft.com/office/powerpoint/2010/main" val="244829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Alaotsikk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09767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95395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2545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346466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8692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766BF6-9453-4B28-996C-FBCE20638394}" type="datetimeFigureOut">
              <a:rPr lang="fi-FI" smtClean="0"/>
              <a:t>25.8.2016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55409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766BF6-9453-4B28-996C-FBCE20638394}" type="datetimeFigureOut">
              <a:rPr lang="fi-FI" smtClean="0"/>
              <a:t>25.8.2016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421478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766BF6-9453-4B28-996C-FBCE20638394}" type="datetimeFigureOut">
              <a:rPr lang="fi-FI" smtClean="0"/>
              <a:t>25.8.2016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898079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766BF6-9453-4B28-996C-FBCE20638394}" type="datetimeFigureOut">
              <a:rPr lang="fi-FI" smtClean="0"/>
              <a:t>25.8.2016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57120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25.8.2016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89493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25.8.2016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7709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766BF6-9453-4B28-996C-FBCE20638394}" type="datetimeFigureOut">
              <a:rPr lang="fi-FI" smtClean="0"/>
              <a:t>25.8.2016</a:t>
            </a:fld>
            <a:endParaRPr lang="fi-FI"/>
          </a:p>
        </p:txBody>
      </p:sp>
      <p:sp>
        <p:nvSpPr>
          <p:cNvPr id="5" name="Alatunnisteen paikkamerkki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919C342-5CBA-471B-8954-1480FE021720}" type="slidenum">
              <a:rPr lang="fi-FI" smtClean="0"/>
              <a:t>‹#›</a:t>
            </a:fld>
            <a:endParaRPr lang="fi-FI"/>
          </a:p>
        </p:txBody>
      </p:sp>
    </p:spTree>
    <p:extLst>
      <p:ext uri="{BB962C8B-B14F-4D97-AF65-F5344CB8AC3E}">
        <p14:creationId xmlns:p14="http://schemas.microsoft.com/office/powerpoint/2010/main" val="171179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Ryhmä 72"/>
          <p:cNvGrpSpPr/>
          <p:nvPr/>
        </p:nvGrpSpPr>
        <p:grpSpPr>
          <a:xfrm>
            <a:off x="240396" y="1906467"/>
            <a:ext cx="6400838" cy="1524053"/>
            <a:chOff x="199706" y="2030760"/>
            <a:chExt cx="6431042" cy="1524053"/>
          </a:xfrm>
        </p:grpSpPr>
        <p:grpSp>
          <p:nvGrpSpPr>
            <p:cNvPr id="48" name="Ryhmä 47"/>
            <p:cNvGrpSpPr/>
            <p:nvPr/>
          </p:nvGrpSpPr>
          <p:grpSpPr>
            <a:xfrm>
              <a:off x="199706" y="2030760"/>
              <a:ext cx="1390483" cy="1524050"/>
              <a:chOff x="436538" y="4302554"/>
              <a:chExt cx="1390483" cy="1368152"/>
            </a:xfrm>
          </p:grpSpPr>
          <p:sp>
            <p:nvSpPr>
              <p:cNvPr id="49" name="Saman puolen kulmista pyöristetty suorakulmio 48"/>
              <p:cNvSpPr/>
              <p:nvPr/>
            </p:nvSpPr>
            <p:spPr>
              <a:xfrm rot="16200000">
                <a:off x="431008" y="4308084"/>
                <a:ext cx="1368152" cy="1357092"/>
              </a:xfrm>
              <a:prstGeom prst="round2SameRect">
                <a:avLst>
                  <a:gd name="adj1" fmla="val 10318"/>
                  <a:gd name="adj2" fmla="val 0"/>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EC008C"/>
                  </a:solidFill>
                </a:endParaRPr>
              </a:p>
            </p:txBody>
          </p:sp>
          <p:grpSp>
            <p:nvGrpSpPr>
              <p:cNvPr id="50" name="Ryhmä 49"/>
              <p:cNvGrpSpPr/>
              <p:nvPr/>
            </p:nvGrpSpPr>
            <p:grpSpPr>
              <a:xfrm>
                <a:off x="458869" y="4321370"/>
                <a:ext cx="1368152" cy="1099211"/>
                <a:chOff x="552748" y="5958968"/>
                <a:chExt cx="1368152" cy="1099211"/>
              </a:xfrm>
            </p:grpSpPr>
            <p:sp>
              <p:nvSpPr>
                <p:cNvPr id="51" name="TextBox 1"/>
                <p:cNvSpPr txBox="1"/>
                <p:nvPr/>
              </p:nvSpPr>
              <p:spPr>
                <a:xfrm>
                  <a:off x="552748" y="6602295"/>
                  <a:ext cx="1368152" cy="455884"/>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soveltaminen </a:t>
                  </a:r>
                </a:p>
                <a:p>
                  <a:r>
                    <a:rPr lang="fi-FI" sz="900" b="1" dirty="0" smtClean="0">
                      <a:solidFill>
                        <a:schemeClr val="bg1"/>
                      </a:solidFill>
                      <a:latin typeface="Tahoma" pitchFamily="34" charset="0"/>
                      <a:ea typeface="Tahoma" pitchFamily="34" charset="0"/>
                      <a:cs typeface="Tahoma" pitchFamily="34" charset="0"/>
                    </a:rPr>
                    <a:t>30 op</a:t>
                  </a:r>
                  <a:endParaRPr lang="fi-FI" sz="900" b="1" dirty="0">
                    <a:solidFill>
                      <a:schemeClr val="bg1"/>
                    </a:solidFill>
                    <a:latin typeface="Tahoma" pitchFamily="34" charset="0"/>
                    <a:ea typeface="Tahoma" pitchFamily="34" charset="0"/>
                    <a:cs typeface="Tahoma" pitchFamily="34" charset="0"/>
                  </a:endParaRPr>
                </a:p>
              </p:txBody>
            </p:sp>
            <p:sp>
              <p:nvSpPr>
                <p:cNvPr id="52" name="Suorakulmio 51"/>
                <p:cNvSpPr/>
                <p:nvPr/>
              </p:nvSpPr>
              <p:spPr>
                <a:xfrm>
                  <a:off x="556309" y="5958968"/>
                  <a:ext cx="511679" cy="635475"/>
                </a:xfrm>
                <a:prstGeom prst="rect">
                  <a:avLst/>
                </a:prstGeom>
              </p:spPr>
              <p:txBody>
                <a:bodyPr wrap="none">
                  <a:spAutoFit/>
                </a:bodyPr>
                <a:lstStyle/>
                <a:p>
                  <a:pPr algn="ctr"/>
                  <a:r>
                    <a:rPr lang="fi-FI" sz="4000" b="1" dirty="0">
                      <a:solidFill>
                        <a:schemeClr val="bg1"/>
                      </a:solidFill>
                      <a:latin typeface="Tahoma" pitchFamily="34" charset="0"/>
                      <a:ea typeface="Tahoma" pitchFamily="34" charset="0"/>
                      <a:cs typeface="Tahoma" pitchFamily="34" charset="0"/>
                    </a:rPr>
                    <a:t>4</a:t>
                  </a:r>
                  <a:endParaRPr lang="fi-FI" sz="4000" b="1" dirty="0">
                    <a:solidFill>
                      <a:schemeClr val="bg1"/>
                    </a:solidFill>
                  </a:endParaRPr>
                </a:p>
              </p:txBody>
            </p:sp>
          </p:grpSp>
        </p:grpSp>
        <p:grpSp>
          <p:nvGrpSpPr>
            <p:cNvPr id="72" name="Ryhmä 71"/>
            <p:cNvGrpSpPr/>
            <p:nvPr/>
          </p:nvGrpSpPr>
          <p:grpSpPr>
            <a:xfrm>
              <a:off x="1639264" y="2030760"/>
              <a:ext cx="4991484" cy="1524053"/>
              <a:chOff x="1665802" y="2045801"/>
              <a:chExt cx="4991484" cy="1524053"/>
            </a:xfrm>
          </p:grpSpPr>
          <p:sp>
            <p:nvSpPr>
              <p:cNvPr id="53" name="Saman puolen kulmista pyöristetty suorakulmio 52"/>
              <p:cNvSpPr/>
              <p:nvPr/>
            </p:nvSpPr>
            <p:spPr>
              <a:xfrm rot="5400000">
                <a:off x="3399517" y="312086"/>
                <a:ext cx="1524053" cy="4991484"/>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p:cNvSpPr txBox="1"/>
              <p:nvPr/>
            </p:nvSpPr>
            <p:spPr>
              <a:xfrm>
                <a:off x="1923486" y="2498809"/>
                <a:ext cx="1743473" cy="276999"/>
              </a:xfrm>
              <a:prstGeom prst="rect">
                <a:avLst/>
              </a:prstGeom>
              <a:noFill/>
            </p:spPr>
            <p:txBody>
              <a:bodyPr wrap="square" rtlCol="0">
                <a:spAutoFit/>
              </a:bodyPr>
              <a:lstStyle/>
              <a:p>
                <a:pPr algn="ctr"/>
                <a:endParaRPr lang="fi-FI" sz="1200" b="1" dirty="0">
                  <a:latin typeface="Tahoma" pitchFamily="34" charset="0"/>
                  <a:ea typeface="Tahoma" pitchFamily="34" charset="0"/>
                  <a:cs typeface="Tahoma" pitchFamily="34" charset="0"/>
                </a:endParaRPr>
              </a:p>
            </p:txBody>
          </p:sp>
          <p:sp>
            <p:nvSpPr>
              <p:cNvPr id="59" name="Tekstiruutu 58"/>
              <p:cNvSpPr txBox="1"/>
              <p:nvPr/>
            </p:nvSpPr>
            <p:spPr>
              <a:xfrm>
                <a:off x="1805861" y="3283521"/>
                <a:ext cx="4368624" cy="255389"/>
              </a:xfrm>
              <a:prstGeom prst="roundRect">
                <a:avLst/>
              </a:prstGeom>
              <a:solidFill>
                <a:schemeClr val="bg1"/>
              </a:solidFill>
              <a:ln>
                <a:noFill/>
              </a:ln>
            </p:spPr>
            <p:txBody>
              <a:bodyPr wrap="square" rtlCol="0">
                <a:spAutoFit/>
              </a:bodyPr>
              <a:lstStyle/>
              <a:p>
                <a:pPr algn="ctr"/>
                <a:r>
                  <a:rPr lang="fi-FI" sz="900" dirty="0">
                    <a:latin typeface="Tahoma" pitchFamily="34" charset="0"/>
                    <a:ea typeface="Tahoma" pitchFamily="34" charset="0"/>
                    <a:cs typeface="Tahoma" pitchFamily="34" charset="0"/>
                  </a:rPr>
                  <a:t>Johtaminen, kehittäminen ja </a:t>
                </a:r>
                <a:r>
                  <a:rPr lang="fi-FI" sz="900" dirty="0" smtClean="0">
                    <a:latin typeface="Tahoma" pitchFamily="34" charset="0"/>
                    <a:ea typeface="Tahoma" pitchFamily="34" charset="0"/>
                    <a:cs typeface="Tahoma" pitchFamily="34" charset="0"/>
                  </a:rPr>
                  <a:t>yrittäjyys</a:t>
                </a:r>
              </a:p>
            </p:txBody>
          </p:sp>
        </p:grpSp>
      </p:grpSp>
      <p:grpSp>
        <p:nvGrpSpPr>
          <p:cNvPr id="76" name="Ryhmä 75"/>
          <p:cNvGrpSpPr/>
          <p:nvPr/>
        </p:nvGrpSpPr>
        <p:grpSpPr>
          <a:xfrm>
            <a:off x="214791" y="6959574"/>
            <a:ext cx="6397400" cy="1790944"/>
            <a:chOff x="181365" y="7259042"/>
            <a:chExt cx="6397400" cy="1934065"/>
          </a:xfrm>
        </p:grpSpPr>
        <p:grpSp>
          <p:nvGrpSpPr>
            <p:cNvPr id="4" name="Ryhmä 3"/>
            <p:cNvGrpSpPr/>
            <p:nvPr/>
          </p:nvGrpSpPr>
          <p:grpSpPr>
            <a:xfrm>
              <a:off x="181365" y="7259042"/>
              <a:ext cx="1388486" cy="1934061"/>
              <a:chOff x="417273" y="7318601"/>
              <a:chExt cx="1388486" cy="1693018"/>
            </a:xfrm>
          </p:grpSpPr>
          <p:sp>
            <p:nvSpPr>
              <p:cNvPr id="9" name="Saman puolen kulmista pyöristetty suorakulmio 8"/>
              <p:cNvSpPr/>
              <p:nvPr/>
            </p:nvSpPr>
            <p:spPr>
              <a:xfrm rot="16200000">
                <a:off x="267649" y="7486563"/>
                <a:ext cx="1693018" cy="1357094"/>
              </a:xfrm>
              <a:prstGeom prst="round2SameRect">
                <a:avLst>
                  <a:gd name="adj1" fmla="val 10318"/>
                  <a:gd name="adj2" fmla="val 0"/>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6" name="Ryhmä 15"/>
              <p:cNvGrpSpPr/>
              <p:nvPr/>
            </p:nvGrpSpPr>
            <p:grpSpPr>
              <a:xfrm>
                <a:off x="417273" y="7361725"/>
                <a:ext cx="1388486" cy="1108978"/>
                <a:chOff x="512076" y="5921566"/>
                <a:chExt cx="1388486" cy="1108978"/>
              </a:xfrm>
            </p:grpSpPr>
            <p:sp>
              <p:nvSpPr>
                <p:cNvPr id="6" name="TextBox 1"/>
                <p:cNvSpPr txBox="1"/>
                <p:nvPr/>
              </p:nvSpPr>
              <p:spPr>
                <a:xfrm>
                  <a:off x="532410" y="6550479"/>
                  <a:ext cx="1368152" cy="480065"/>
                </a:xfrm>
                <a:prstGeom prst="rect">
                  <a:avLst/>
                </a:prstGeom>
                <a:noFill/>
              </p:spPr>
              <p:txBody>
                <a:bodyPr wrap="square" rtlCol="0">
                  <a:spAutoFit/>
                </a:bodyPr>
                <a:lstStyle/>
                <a:p>
                  <a:r>
                    <a:rPr lang="fi-FI" sz="900" b="1" dirty="0" smtClean="0">
                      <a:solidFill>
                        <a:schemeClr val="bg1"/>
                      </a:solidFill>
                      <a:latin typeface="Tahoma" pitchFamily="34" charset="0"/>
                      <a:ea typeface="Tahoma" pitchFamily="34" charset="0"/>
                      <a:cs typeface="Tahoma" pitchFamily="34" charset="0"/>
                    </a:rPr>
                    <a:t>Ammattialaan perehtyminen </a:t>
                  </a:r>
                </a:p>
                <a:p>
                  <a:r>
                    <a:rPr lang="fi-FI" sz="900" b="1" dirty="0" smtClean="0">
                      <a:solidFill>
                        <a:schemeClr val="bg1"/>
                      </a:solidFill>
                      <a:latin typeface="Tahoma" pitchFamily="34" charset="0"/>
                      <a:ea typeface="Tahoma" pitchFamily="34" charset="0"/>
                      <a:cs typeface="Tahoma" pitchFamily="34" charset="0"/>
                    </a:rPr>
                    <a:t>60 op</a:t>
                  </a:r>
                </a:p>
              </p:txBody>
            </p:sp>
            <p:sp>
              <p:nvSpPr>
                <p:cNvPr id="7" name="Suorakulmio 6"/>
                <p:cNvSpPr/>
                <p:nvPr/>
              </p:nvSpPr>
              <p:spPr>
                <a:xfrm>
                  <a:off x="512076" y="5921566"/>
                  <a:ext cx="662361" cy="669181"/>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1</a:t>
                  </a:r>
                  <a:r>
                    <a:rPr lang="fi-FI" sz="4000" b="1" dirty="0" smtClean="0">
                      <a:latin typeface="Tahoma" pitchFamily="34" charset="0"/>
                      <a:ea typeface="Tahoma" pitchFamily="34" charset="0"/>
                      <a:cs typeface="Tahoma" pitchFamily="34" charset="0"/>
                    </a:rPr>
                    <a:t> </a:t>
                  </a:r>
                  <a:endParaRPr lang="fi-FI" sz="4000" b="1" dirty="0"/>
                </a:p>
              </p:txBody>
            </p:sp>
          </p:grpSp>
        </p:grpSp>
        <p:grpSp>
          <p:nvGrpSpPr>
            <p:cNvPr id="69" name="Ryhmä 68"/>
            <p:cNvGrpSpPr/>
            <p:nvPr/>
          </p:nvGrpSpPr>
          <p:grpSpPr>
            <a:xfrm>
              <a:off x="1617486" y="7259042"/>
              <a:ext cx="4961279" cy="1934065"/>
              <a:chOff x="1617486" y="7259042"/>
              <a:chExt cx="4961279" cy="1934065"/>
            </a:xfrm>
          </p:grpSpPr>
          <p:sp>
            <p:nvSpPr>
              <p:cNvPr id="10" name="Saman puolen kulmista pyöristetty suorakulmio 9"/>
              <p:cNvSpPr/>
              <p:nvPr/>
            </p:nvSpPr>
            <p:spPr>
              <a:xfrm rot="5400000">
                <a:off x="3131093" y="5745435"/>
                <a:ext cx="1934065" cy="4961279"/>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p:cNvSpPr txBox="1"/>
              <p:nvPr/>
            </p:nvSpPr>
            <p:spPr>
              <a:xfrm>
                <a:off x="1824022" y="7329535"/>
                <a:ext cx="2522212"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perusteet</a:t>
                </a:r>
                <a:endParaRPr lang="fi-FI" sz="1200" b="1" dirty="0">
                  <a:latin typeface="Tahoma" pitchFamily="34" charset="0"/>
                  <a:ea typeface="Tahoma" pitchFamily="34" charset="0"/>
                  <a:cs typeface="Tahoma" pitchFamily="34" charset="0"/>
                </a:endParaRPr>
              </a:p>
            </p:txBody>
          </p:sp>
          <p:sp>
            <p:nvSpPr>
              <p:cNvPr id="12" name="Tekstiruutu 11"/>
              <p:cNvSpPr txBox="1"/>
              <p:nvPr/>
            </p:nvSpPr>
            <p:spPr>
              <a:xfrm>
                <a:off x="1803011" y="7606534"/>
                <a:ext cx="4375138" cy="441278"/>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Ammattietiikka ja asiakkaan kohtaaminen, </a:t>
                </a:r>
                <a:r>
                  <a:rPr lang="fi-FI" sz="900" dirty="0">
                    <a:latin typeface="Tahoma" pitchFamily="34" charset="0"/>
                    <a:ea typeface="Tahoma" pitchFamily="34" charset="0"/>
                    <a:cs typeface="Tahoma" pitchFamily="34" charset="0"/>
                  </a:rPr>
                  <a:t>Diagnostiikan </a:t>
                </a:r>
                <a:r>
                  <a:rPr lang="fi-FI" sz="900" dirty="0" smtClean="0">
                    <a:latin typeface="Tahoma" pitchFamily="34" charset="0"/>
                    <a:ea typeface="Tahoma" pitchFamily="34" charset="0"/>
                    <a:cs typeface="Tahoma" pitchFamily="34" charset="0"/>
                  </a:rPr>
                  <a:t>perusteet, Sisätautipotilaan hoitotyö, Harjoittelut</a:t>
                </a:r>
                <a:endParaRPr lang="fi-FI" sz="900" dirty="0">
                  <a:latin typeface="Tahoma" pitchFamily="34" charset="0"/>
                  <a:ea typeface="Tahoma" pitchFamily="34" charset="0"/>
                  <a:cs typeface="Tahoma" pitchFamily="34" charset="0"/>
                </a:endParaRPr>
              </a:p>
            </p:txBody>
          </p:sp>
          <p:sp>
            <p:nvSpPr>
              <p:cNvPr id="60" name="Tekstiruutu 59"/>
              <p:cNvSpPr txBox="1"/>
              <p:nvPr/>
            </p:nvSpPr>
            <p:spPr>
              <a:xfrm>
                <a:off x="1837560" y="8351347"/>
                <a:ext cx="4359863" cy="772234"/>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Sosiaali- ja terveysalaa oppimassa, Asiakaslähtöiset sosiaali- ja terveyspalvelut, Ihminen kokonaisuutena, Terveyden ja toimintakyvyn edistäminen, </a:t>
                </a:r>
              </a:p>
              <a:p>
                <a:pPr algn="ctr"/>
                <a:r>
                  <a:rPr lang="fi-FI" sz="900" dirty="0" smtClean="0">
                    <a:latin typeface="Tahoma" pitchFamily="34" charset="0"/>
                    <a:ea typeface="Tahoma" pitchFamily="34" charset="0"/>
                    <a:cs typeface="Tahoma" pitchFamily="34" charset="0"/>
                  </a:rPr>
                  <a:t>Hoidon tarpeen arviointi ja hoitotyön toiminnot, Infektioiden ehkäisyn ja lääkehoidon perusteet</a:t>
                </a:r>
                <a:endParaRPr lang="fi-FI" sz="900" dirty="0">
                  <a:latin typeface="Tahoma" pitchFamily="34" charset="0"/>
                  <a:ea typeface="Tahoma" pitchFamily="34" charset="0"/>
                  <a:cs typeface="Tahoma" pitchFamily="34" charset="0"/>
                </a:endParaRPr>
              </a:p>
            </p:txBody>
          </p:sp>
        </p:grpSp>
      </p:grpSp>
      <p:grpSp>
        <p:nvGrpSpPr>
          <p:cNvPr id="74" name="Ryhmä 73"/>
          <p:cNvGrpSpPr/>
          <p:nvPr/>
        </p:nvGrpSpPr>
        <p:grpSpPr>
          <a:xfrm>
            <a:off x="211193" y="3523529"/>
            <a:ext cx="6408711" cy="1557466"/>
            <a:chOff x="181365" y="3775234"/>
            <a:chExt cx="6408711" cy="1557466"/>
          </a:xfrm>
        </p:grpSpPr>
        <p:grpSp>
          <p:nvGrpSpPr>
            <p:cNvPr id="8" name="Ryhmä 7"/>
            <p:cNvGrpSpPr/>
            <p:nvPr/>
          </p:nvGrpSpPr>
          <p:grpSpPr>
            <a:xfrm>
              <a:off x="181365" y="3775234"/>
              <a:ext cx="1388486" cy="1557466"/>
              <a:chOff x="418197" y="4283968"/>
              <a:chExt cx="1388486" cy="1386738"/>
            </a:xfrm>
          </p:grpSpPr>
          <p:sp>
            <p:nvSpPr>
              <p:cNvPr id="32" name="Saman puolen kulmista pyöristetty suorakulmio 31"/>
              <p:cNvSpPr/>
              <p:nvPr/>
            </p:nvSpPr>
            <p:spPr>
              <a:xfrm rot="16200000">
                <a:off x="431008" y="4308084"/>
                <a:ext cx="1368152" cy="1357092"/>
              </a:xfrm>
              <a:prstGeom prst="round2SameRect">
                <a:avLst>
                  <a:gd name="adj1" fmla="val 10318"/>
                  <a:gd name="adj2" fmla="val 0"/>
                </a:avLst>
              </a:prstGeom>
              <a:solidFill>
                <a:srgbClr val="B41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3" name="Ryhmä 32"/>
              <p:cNvGrpSpPr/>
              <p:nvPr/>
            </p:nvGrpSpPr>
            <p:grpSpPr>
              <a:xfrm>
                <a:off x="418197" y="4283968"/>
                <a:ext cx="1388486" cy="1006965"/>
                <a:chOff x="512076" y="5921566"/>
                <a:chExt cx="1388486" cy="1006965"/>
              </a:xfrm>
            </p:grpSpPr>
            <p:sp>
              <p:nvSpPr>
                <p:cNvPr id="41" name="TextBox 1"/>
                <p:cNvSpPr txBox="1"/>
                <p:nvPr/>
              </p:nvSpPr>
              <p:spPr>
                <a:xfrm>
                  <a:off x="532410" y="6476368"/>
                  <a:ext cx="1368152" cy="452163"/>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syventäminen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op</a:t>
                  </a:r>
                  <a:endParaRPr lang="fi-FI" sz="900" b="1" dirty="0">
                    <a:solidFill>
                      <a:schemeClr val="bg1"/>
                    </a:solidFill>
                    <a:latin typeface="Tahoma" pitchFamily="34" charset="0"/>
                    <a:ea typeface="Tahoma" pitchFamily="34" charset="0"/>
                    <a:cs typeface="Tahoma" pitchFamily="34" charset="0"/>
                  </a:endParaRPr>
                </a:p>
              </p:txBody>
            </p:sp>
            <p:sp>
              <p:nvSpPr>
                <p:cNvPr id="42" name="Suorakulmio 41"/>
                <p:cNvSpPr/>
                <p:nvPr/>
              </p:nvSpPr>
              <p:spPr>
                <a:xfrm>
                  <a:off x="512076" y="5921566"/>
                  <a:ext cx="511679" cy="630288"/>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3</a:t>
                  </a:r>
                  <a:endParaRPr lang="fi-FI" sz="4000" b="1" dirty="0">
                    <a:solidFill>
                      <a:schemeClr val="bg1"/>
                    </a:solidFill>
                  </a:endParaRPr>
                </a:p>
              </p:txBody>
            </p:sp>
          </p:grpSp>
        </p:grpSp>
        <p:grpSp>
          <p:nvGrpSpPr>
            <p:cNvPr id="71" name="Ryhmä 70"/>
            <p:cNvGrpSpPr/>
            <p:nvPr/>
          </p:nvGrpSpPr>
          <p:grpSpPr>
            <a:xfrm>
              <a:off x="1628799" y="3775235"/>
              <a:ext cx="4961277" cy="1554609"/>
              <a:chOff x="1628800" y="3737474"/>
              <a:chExt cx="4961277" cy="1554609"/>
            </a:xfrm>
          </p:grpSpPr>
          <p:sp>
            <p:nvSpPr>
              <p:cNvPr id="34" name="Saman puolen kulmista pyöristetty suorakulmio 33"/>
              <p:cNvSpPr/>
              <p:nvPr/>
            </p:nvSpPr>
            <p:spPr>
              <a:xfrm rot="5400000">
                <a:off x="3339999" y="2042005"/>
                <a:ext cx="1538879" cy="4961277"/>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5" name="Tekstiruutu 34"/>
              <p:cNvSpPr txBox="1"/>
              <p:nvPr/>
            </p:nvSpPr>
            <p:spPr>
              <a:xfrm>
                <a:off x="1783951" y="3737474"/>
                <a:ext cx="416533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asiantuntijuuden </a:t>
                </a:r>
                <a:r>
                  <a:rPr lang="fi-FI" sz="1200" b="1" dirty="0" smtClean="0">
                    <a:latin typeface="Tahoma" pitchFamily="34" charset="0"/>
                    <a:ea typeface="Tahoma" pitchFamily="34" charset="0"/>
                    <a:cs typeface="Tahoma" pitchFamily="34" charset="0"/>
                  </a:rPr>
                  <a:t>kehittäminen</a:t>
                </a:r>
                <a:endParaRPr lang="fi-FI" sz="1200" b="1" dirty="0">
                  <a:latin typeface="Tahoma" pitchFamily="34" charset="0"/>
                  <a:ea typeface="Tahoma" pitchFamily="34" charset="0"/>
                  <a:cs typeface="Tahoma" pitchFamily="34" charset="0"/>
                </a:endParaRPr>
              </a:p>
            </p:txBody>
          </p:sp>
          <p:sp>
            <p:nvSpPr>
              <p:cNvPr id="36" name="Tekstiruutu 35"/>
              <p:cNvSpPr txBox="1"/>
              <p:nvPr/>
            </p:nvSpPr>
            <p:spPr>
              <a:xfrm>
                <a:off x="1851692" y="4072700"/>
                <a:ext cx="4326323" cy="394335"/>
              </a:xfrm>
              <a:prstGeom prst="roundRect">
                <a:avLst>
                  <a:gd name="adj" fmla="val 11952"/>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Sairaanhoitaja itsenäisenä toimijana ja hoidon tarpeen määrittäjänä, Opinnäytetyö, Harjoittelut                      </a:t>
                </a:r>
              </a:p>
            </p:txBody>
          </p:sp>
        </p:grpSp>
      </p:grpSp>
      <p:grpSp>
        <p:nvGrpSpPr>
          <p:cNvPr id="77" name="Ryhmä 76"/>
          <p:cNvGrpSpPr/>
          <p:nvPr/>
        </p:nvGrpSpPr>
        <p:grpSpPr>
          <a:xfrm>
            <a:off x="192855" y="5149244"/>
            <a:ext cx="6408711" cy="1692405"/>
            <a:chOff x="181365" y="5532476"/>
            <a:chExt cx="6408711" cy="1576053"/>
          </a:xfrm>
        </p:grpSpPr>
        <p:grpSp>
          <p:nvGrpSpPr>
            <p:cNvPr id="5" name="Ryhmä 4"/>
            <p:cNvGrpSpPr/>
            <p:nvPr/>
          </p:nvGrpSpPr>
          <p:grpSpPr>
            <a:xfrm>
              <a:off x="181365" y="5532476"/>
              <a:ext cx="1415274" cy="1576053"/>
              <a:chOff x="417273" y="5777549"/>
              <a:chExt cx="1415274" cy="1386738"/>
            </a:xfrm>
          </p:grpSpPr>
          <p:sp>
            <p:nvSpPr>
              <p:cNvPr id="18" name="Saman puolen kulmista pyöristetty suorakulmio 17"/>
              <p:cNvSpPr/>
              <p:nvPr/>
            </p:nvSpPr>
            <p:spPr>
              <a:xfrm rot="16200000">
                <a:off x="430081" y="5801665"/>
                <a:ext cx="1368152" cy="1357091"/>
              </a:xfrm>
              <a:prstGeom prst="round2SameRect">
                <a:avLst>
                  <a:gd name="adj1" fmla="val 10318"/>
                  <a:gd name="adj2" fmla="val 0"/>
                </a:avLst>
              </a:prstGeom>
              <a:solidFill>
                <a:srgbClr val="F582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9" name="Ryhmä 18"/>
              <p:cNvGrpSpPr/>
              <p:nvPr/>
            </p:nvGrpSpPr>
            <p:grpSpPr>
              <a:xfrm>
                <a:off x="417273" y="5777549"/>
                <a:ext cx="1415274" cy="980481"/>
                <a:chOff x="512076" y="5921566"/>
                <a:chExt cx="1415274" cy="980481"/>
              </a:xfrm>
            </p:grpSpPr>
            <p:sp>
              <p:nvSpPr>
                <p:cNvPr id="20" name="TextBox 1"/>
                <p:cNvSpPr txBox="1"/>
                <p:nvPr/>
              </p:nvSpPr>
              <p:spPr>
                <a:xfrm>
                  <a:off x="559198" y="6455216"/>
                  <a:ext cx="1368152" cy="446831"/>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kehittäminen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a:t>
                  </a:r>
                  <a:r>
                    <a:rPr lang="fi-FI" sz="900" b="1" dirty="0">
                      <a:solidFill>
                        <a:schemeClr val="bg1"/>
                      </a:solidFill>
                      <a:latin typeface="Tahoma" pitchFamily="34" charset="0"/>
                      <a:ea typeface="Tahoma" pitchFamily="34" charset="0"/>
                      <a:cs typeface="Tahoma" pitchFamily="34" charset="0"/>
                    </a:rPr>
                    <a:t>op</a:t>
                  </a:r>
                </a:p>
              </p:txBody>
            </p:sp>
            <p:sp>
              <p:nvSpPr>
                <p:cNvPr id="21" name="Suorakulmio 20"/>
                <p:cNvSpPr/>
                <p:nvPr/>
              </p:nvSpPr>
              <p:spPr>
                <a:xfrm>
                  <a:off x="512076" y="5921566"/>
                  <a:ext cx="511679" cy="622855"/>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2</a:t>
                  </a:r>
                  <a:endParaRPr lang="fi-FI" sz="4000" b="1" dirty="0">
                    <a:solidFill>
                      <a:schemeClr val="bg1"/>
                    </a:solidFill>
                  </a:endParaRPr>
                </a:p>
              </p:txBody>
            </p:sp>
          </p:grpSp>
        </p:grpSp>
        <p:grpSp>
          <p:nvGrpSpPr>
            <p:cNvPr id="70" name="Ryhmä 69"/>
            <p:cNvGrpSpPr/>
            <p:nvPr/>
          </p:nvGrpSpPr>
          <p:grpSpPr>
            <a:xfrm>
              <a:off x="1628800" y="5550957"/>
              <a:ext cx="4961276" cy="1557465"/>
              <a:chOff x="1628801" y="5652444"/>
              <a:chExt cx="4961276" cy="1557465"/>
            </a:xfrm>
          </p:grpSpPr>
          <p:sp>
            <p:nvSpPr>
              <p:cNvPr id="22" name="Saman puolen kulmista pyöristetty suorakulmio 21"/>
              <p:cNvSpPr/>
              <p:nvPr/>
            </p:nvSpPr>
            <p:spPr>
              <a:xfrm rot="5400000">
                <a:off x="3330706" y="3950539"/>
                <a:ext cx="1557465" cy="496127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ruutu 22"/>
              <p:cNvSpPr txBox="1"/>
              <p:nvPr/>
            </p:nvSpPr>
            <p:spPr>
              <a:xfrm>
                <a:off x="1815313" y="5655872"/>
                <a:ext cx="3085738"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laajentaminen</a:t>
                </a:r>
                <a:endParaRPr lang="fi-FI" sz="1200" b="1" dirty="0">
                  <a:latin typeface="Tahoma" pitchFamily="34" charset="0"/>
                  <a:ea typeface="Tahoma" pitchFamily="34" charset="0"/>
                  <a:cs typeface="Tahoma" pitchFamily="34" charset="0"/>
                </a:endParaRPr>
              </a:p>
            </p:txBody>
          </p:sp>
          <p:sp>
            <p:nvSpPr>
              <p:cNvPr id="65" name="Tekstiruutu 64"/>
              <p:cNvSpPr txBox="1"/>
              <p:nvPr/>
            </p:nvSpPr>
            <p:spPr>
              <a:xfrm>
                <a:off x="1824023" y="6012134"/>
                <a:ext cx="4336558" cy="237831"/>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Tutkin, oivallan ja kehitän, Lasten, nuorten ja perheiden hoitotyö, Harjoittelut </a:t>
                </a:r>
              </a:p>
            </p:txBody>
          </p:sp>
          <p:sp>
            <p:nvSpPr>
              <p:cNvPr id="66" name="Tekstiruutu 65"/>
              <p:cNvSpPr txBox="1"/>
              <p:nvPr/>
            </p:nvSpPr>
            <p:spPr>
              <a:xfrm>
                <a:off x="1824948" y="6588255"/>
                <a:ext cx="4335634" cy="523229"/>
              </a:xfrm>
              <a:prstGeom prst="roundRect">
                <a:avLst/>
              </a:prstGeom>
              <a:solidFill>
                <a:schemeClr val="bg1"/>
              </a:solidFill>
            </p:spPr>
            <p:txBody>
              <a:bodyPr wrap="square" rtlCol="0">
                <a:spAutoFit/>
              </a:bodyPr>
              <a:lstStyle/>
              <a:p>
                <a:pPr algn="ctr"/>
                <a:r>
                  <a:rPr lang="en-US" sz="900" dirty="0">
                    <a:latin typeface="Tahoma" pitchFamily="34" charset="0"/>
                    <a:ea typeface="Tahoma" pitchFamily="34" charset="0"/>
                    <a:cs typeface="Tahoma" pitchFamily="34" charset="0"/>
                  </a:rPr>
                  <a:t>English and cross-cultural communication in social and health care</a:t>
                </a:r>
                <a:r>
                  <a:rPr lang="fi-FI" sz="900" dirty="0" smtClean="0">
                    <a:latin typeface="Tahoma" pitchFamily="34" charset="0"/>
                    <a:ea typeface="Tahoma" pitchFamily="34" charset="0"/>
                    <a:cs typeface="Tahoma" pitchFamily="34" charset="0"/>
                  </a:rPr>
                  <a:t>, Anatomia ja keskeisten sairauksien lääkehoito, Perioperatiivinen hoitotyö, Mielenterveys- ja päihdetyö, Harjoittelu </a:t>
                </a:r>
              </a:p>
            </p:txBody>
          </p:sp>
        </p:grpSp>
      </p:grpSp>
      <p:sp>
        <p:nvSpPr>
          <p:cNvPr id="81" name="Nuoli oikealle 80"/>
          <p:cNvSpPr/>
          <p:nvPr/>
        </p:nvSpPr>
        <p:spPr>
          <a:xfrm rot="16200000">
            <a:off x="5598235" y="2423909"/>
            <a:ext cx="1524053" cy="376381"/>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2" name="Nuoli oikealle 81"/>
          <p:cNvSpPr/>
          <p:nvPr/>
        </p:nvSpPr>
        <p:spPr>
          <a:xfrm rot="16200000">
            <a:off x="5595936" y="4122964"/>
            <a:ext cx="1544361"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3" name="Nuoli oikealle 82"/>
          <p:cNvSpPr/>
          <p:nvPr/>
        </p:nvSpPr>
        <p:spPr>
          <a:xfrm rot="16200000">
            <a:off x="5537642" y="5813007"/>
            <a:ext cx="1645238"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4" name="Nuoli oikealle 83"/>
          <p:cNvSpPr/>
          <p:nvPr/>
        </p:nvSpPr>
        <p:spPr>
          <a:xfrm rot="16200000">
            <a:off x="5473223" y="7672663"/>
            <a:ext cx="1790946"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Tekstiruutu 84"/>
          <p:cNvSpPr txBox="1"/>
          <p:nvPr/>
        </p:nvSpPr>
        <p:spPr>
          <a:xfrm>
            <a:off x="249585" y="557240"/>
            <a:ext cx="6362607" cy="1277273"/>
          </a:xfrm>
          <a:prstGeom prst="rect">
            <a:avLst/>
          </a:prstGeom>
          <a:solidFill>
            <a:srgbClr val="00ACCC"/>
          </a:solidFill>
        </p:spPr>
        <p:txBody>
          <a:bodyPr wrap="square" rtlCol="0">
            <a:spAutoFit/>
          </a:bodyPr>
          <a:lstStyle/>
          <a:p>
            <a:pPr algn="just"/>
            <a:r>
              <a:rPr lang="fi-FI" sz="1050" b="1" dirty="0" smtClean="0">
                <a:solidFill>
                  <a:schemeClr val="bg1"/>
                </a:solidFill>
                <a:latin typeface="Tahoma" pitchFamily="34" charset="0"/>
                <a:ea typeface="Tahoma" pitchFamily="34" charset="0"/>
                <a:cs typeface="Tahoma" pitchFamily="34" charset="0"/>
              </a:rPr>
              <a:t>Sairaanhoitajan osaaminen: </a:t>
            </a:r>
            <a:r>
              <a:rPr lang="fi-FI" sz="1050" dirty="0" smtClean="0">
                <a:solidFill>
                  <a:schemeClr val="bg1"/>
                </a:solidFill>
                <a:latin typeface="Tahoma" pitchFamily="34" charset="0"/>
                <a:ea typeface="Tahoma" pitchFamily="34" charset="0"/>
                <a:cs typeface="Tahoma" pitchFamily="34" charset="0"/>
              </a:rPr>
              <a:t>Sairaanhoitaja </a:t>
            </a:r>
            <a:r>
              <a:rPr lang="fi-FI" sz="1050" dirty="0">
                <a:solidFill>
                  <a:schemeClr val="bg1"/>
                </a:solidFill>
                <a:latin typeface="Tahoma" pitchFamily="34" charset="0"/>
                <a:ea typeface="Tahoma" pitchFamily="34" charset="0"/>
                <a:cs typeface="Tahoma" pitchFamily="34" charset="0"/>
              </a:rPr>
              <a:t>osaa ratkaista hoitotyön ongelmia, tehdä päätöksiä ennakoimattomissa tilanteissa ja vastata hoitotyön ammatillisista tehtävistä perustaen toimintansa parhaaseen mahdolliseen näyttöön. Hän kykenee johtamaan ammatillista toimintaa tai hankkeita ja työskentelemään hoitotyön asiantuntijatehtävissä. Sairaanhoitajalla on perusvalmiudet toimia alan yrittäjänä. Sairaanhoitajalla on valmius jatkuvaan oppimiseen ja hän kykenee arvioimaan ja kehittämään osaamistaan. Sairaanhoitaja osaa viestiä suullisesti ja kirjallisesti sekä alan että alan ulkopuoliselle yleisölle.</a:t>
            </a:r>
            <a:r>
              <a:rPr lang="fi-FI" sz="1100" dirty="0">
                <a:solidFill>
                  <a:schemeClr val="bg1"/>
                </a:solidFill>
                <a:latin typeface="Tahoma" pitchFamily="34" charset="0"/>
                <a:ea typeface="Tahoma" pitchFamily="34" charset="0"/>
                <a:cs typeface="Tahoma" pitchFamily="34" charset="0"/>
              </a:rPr>
              <a:t> </a:t>
            </a:r>
          </a:p>
        </p:txBody>
      </p:sp>
      <p:sp>
        <p:nvSpPr>
          <p:cNvPr id="87" name="Tekstiruutu 86"/>
          <p:cNvSpPr txBox="1"/>
          <p:nvPr/>
        </p:nvSpPr>
        <p:spPr>
          <a:xfrm>
            <a:off x="1836437" y="219019"/>
            <a:ext cx="3208757" cy="307777"/>
          </a:xfrm>
          <a:prstGeom prst="rect">
            <a:avLst/>
          </a:prstGeom>
          <a:solidFill>
            <a:schemeClr val="bg1">
              <a:lumMod val="85000"/>
            </a:schemeClr>
          </a:solidFill>
        </p:spPr>
        <p:txBody>
          <a:bodyPr wrap="square" rtlCol="0" anchor="ctr">
            <a:spAutoFit/>
          </a:bodyPr>
          <a:lstStyle/>
          <a:p>
            <a:r>
              <a:rPr lang="fi-FI" sz="1400" b="1" dirty="0" smtClean="0">
                <a:latin typeface="Tahoma" pitchFamily="34" charset="0"/>
                <a:ea typeface="Tahoma" pitchFamily="34" charset="0"/>
                <a:cs typeface="Tahoma" pitchFamily="34" charset="0"/>
              </a:rPr>
              <a:t>SAIRAANHOITAJA 210 OP</a:t>
            </a:r>
            <a:endParaRPr lang="fi-FI" sz="1400" dirty="0" smtClean="0">
              <a:latin typeface="Tahoma" pitchFamily="34" charset="0"/>
              <a:ea typeface="Tahoma" pitchFamily="34" charset="0"/>
              <a:cs typeface="Tahoma" pitchFamily="34" charset="0"/>
            </a:endParaRPr>
          </a:p>
        </p:txBody>
      </p:sp>
      <p:sp>
        <p:nvSpPr>
          <p:cNvPr id="75" name="Tekstiruutu 10"/>
          <p:cNvSpPr txBox="1"/>
          <p:nvPr/>
        </p:nvSpPr>
        <p:spPr>
          <a:xfrm>
            <a:off x="1881519" y="7689975"/>
            <a:ext cx="216024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tietoperusta</a:t>
            </a:r>
          </a:p>
        </p:txBody>
      </p:sp>
      <p:sp>
        <p:nvSpPr>
          <p:cNvPr id="78" name="Tekstiruutu 10"/>
          <p:cNvSpPr txBox="1"/>
          <p:nvPr/>
        </p:nvSpPr>
        <p:spPr>
          <a:xfrm>
            <a:off x="1834257" y="5896987"/>
            <a:ext cx="3752311"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vahvistaminen</a:t>
            </a:r>
            <a:endParaRPr lang="fi-FI" sz="1200" b="1" dirty="0">
              <a:latin typeface="Tahoma" pitchFamily="34" charset="0"/>
              <a:ea typeface="Tahoma" pitchFamily="34" charset="0"/>
              <a:cs typeface="Tahoma" pitchFamily="34" charset="0"/>
            </a:endParaRPr>
          </a:p>
        </p:txBody>
      </p:sp>
      <p:sp>
        <p:nvSpPr>
          <p:cNvPr id="79" name="Tekstiruutu 10"/>
          <p:cNvSpPr txBox="1"/>
          <p:nvPr/>
        </p:nvSpPr>
        <p:spPr>
          <a:xfrm>
            <a:off x="1845809" y="4201516"/>
            <a:ext cx="3018110"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syventäminen</a:t>
            </a:r>
            <a:endParaRPr lang="fi-FI" sz="1200" b="1" dirty="0">
              <a:latin typeface="Tahoma" pitchFamily="34" charset="0"/>
              <a:ea typeface="Tahoma" pitchFamily="34" charset="0"/>
              <a:cs typeface="Tahoma" pitchFamily="34" charset="0"/>
            </a:endParaRPr>
          </a:p>
        </p:txBody>
      </p:sp>
      <p:sp>
        <p:nvSpPr>
          <p:cNvPr id="80" name="Tekstiruutu 35"/>
          <p:cNvSpPr txBox="1"/>
          <p:nvPr/>
        </p:nvSpPr>
        <p:spPr>
          <a:xfrm>
            <a:off x="1811084" y="4579163"/>
            <a:ext cx="4374651" cy="394335"/>
          </a:xfrm>
          <a:prstGeom prst="roundRect">
            <a:avLst>
              <a:gd name="adj" fmla="val 11952"/>
            </a:avLst>
          </a:prstGeom>
          <a:solidFill>
            <a:schemeClr val="bg1"/>
          </a:solidFill>
        </p:spPr>
        <p:txBody>
          <a:bodyPr wrap="square" rtlCol="0">
            <a:spAutoFit/>
          </a:bodyPr>
          <a:lstStyle/>
          <a:p>
            <a:pPr algn="ctr"/>
            <a:r>
              <a:rPr lang="sv-SE" sz="900" dirty="0">
                <a:latin typeface="Tahoma" pitchFamily="34" charset="0"/>
                <a:ea typeface="Tahoma" pitchFamily="34" charset="0"/>
                <a:cs typeface="Tahoma" pitchFamily="34" charset="0"/>
              </a:rPr>
              <a:t>Svenska och multiprofessionellt samarbete in social och </a:t>
            </a:r>
            <a:r>
              <a:rPr lang="sv-SE" sz="900" dirty="0" smtClean="0">
                <a:latin typeface="Tahoma" pitchFamily="34" charset="0"/>
                <a:ea typeface="Tahoma" pitchFamily="34" charset="0"/>
                <a:cs typeface="Tahoma" pitchFamily="34" charset="0"/>
              </a:rPr>
              <a:t>hälsovård, </a:t>
            </a:r>
            <a:r>
              <a:rPr lang="fi-FI" sz="900" dirty="0" smtClean="0">
                <a:latin typeface="Tahoma" pitchFamily="34" charset="0"/>
                <a:ea typeface="Tahoma" pitchFamily="34" charset="0"/>
                <a:cs typeface="Tahoma" pitchFamily="34" charset="0"/>
              </a:rPr>
              <a:t>Gerontologinen hoitotyö ja kotihoito, Opinnäytetyö, Harjoittelut</a:t>
            </a:r>
          </a:p>
        </p:txBody>
      </p:sp>
      <p:sp>
        <p:nvSpPr>
          <p:cNvPr id="2" name="Rectangle 1"/>
          <p:cNvSpPr/>
          <p:nvPr/>
        </p:nvSpPr>
        <p:spPr>
          <a:xfrm>
            <a:off x="1811083" y="1850582"/>
            <a:ext cx="4725876" cy="276999"/>
          </a:xfrm>
          <a:prstGeom prst="rect">
            <a:avLst/>
          </a:prstGeom>
        </p:spPr>
        <p:txBody>
          <a:bodyPr wrap="square">
            <a:spAutoFit/>
          </a:bodyPr>
          <a:lstStyle/>
          <a:p>
            <a:r>
              <a:rPr lang="fi-FI" sz="1200" b="1" dirty="0">
                <a:latin typeface="Tahoma" panose="020B0604030504040204" pitchFamily="34" charset="0"/>
                <a:ea typeface="Tahoma" panose="020B0604030504040204" pitchFamily="34" charset="0"/>
                <a:cs typeface="Tahoma" panose="020B0604030504040204" pitchFamily="34" charset="0"/>
              </a:rPr>
              <a:t>Hoitotyön soveltaminen </a:t>
            </a:r>
            <a:r>
              <a:rPr lang="fi-FI" sz="1200" b="1" dirty="0" smtClean="0">
                <a:latin typeface="Tahoma" panose="020B0604030504040204" pitchFamily="34" charset="0"/>
                <a:ea typeface="Tahoma" panose="020B0604030504040204" pitchFamily="34" charset="0"/>
                <a:cs typeface="Tahoma" panose="020B0604030504040204" pitchFamily="34" charset="0"/>
              </a:rPr>
              <a:t>eri toiminta-alueilla</a:t>
            </a:r>
            <a:endParaRPr lang="fi-FI" sz="1200" b="1" dirty="0">
              <a:latin typeface="Tahoma" panose="020B0604030504040204" pitchFamily="34" charset="0"/>
              <a:ea typeface="Tahoma" panose="020B0604030504040204" pitchFamily="34" charset="0"/>
              <a:cs typeface="Tahoma" panose="020B0604030504040204" pitchFamily="34" charset="0"/>
            </a:endParaRPr>
          </a:p>
        </p:txBody>
      </p:sp>
      <p:sp>
        <p:nvSpPr>
          <p:cNvPr id="3" name="Rounded Rectangle 2"/>
          <p:cNvSpPr/>
          <p:nvPr/>
        </p:nvSpPr>
        <p:spPr>
          <a:xfrm>
            <a:off x="1819275" y="2111512"/>
            <a:ext cx="4352795" cy="93431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ammattiopinnot opiskelijan valinnan mukaisesti: Akuutti ja tehohoitotyö, Mielenterveys-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ja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päihdetyö osaksi perustyötä</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Perioperatiivisen potilaan hoitotyö eri toimintaympäristöissä,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Uudistuvat työmenetelmät terveyden ja hyvinvoinnin edistämisessä, </a:t>
            </a:r>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International nurse in different health care </a:t>
            </a:r>
            <a:r>
              <a:rPr lang="en-US"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contexts,</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 Mentorointi ja opiskelijan ohjaus</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Iäkkäiden ihmisten moniammatillinen kotihoito, Iäkkäiden ihmisten kokonaisvaltainen toimintakyvyn edistäminen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kotihoidossa, Harjoittelu  </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669056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TotalTime>
  <Words>279</Words>
  <Application>Microsoft Office PowerPoint</Application>
  <PresentationFormat>Näytössä katseltava diaesitys (4:3)</PresentationFormat>
  <Paragraphs>31</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Tahoma</vt:lpstr>
      <vt:lpstr>Office-teema</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 Husso</dc:creator>
  <cp:lastModifiedBy>Marja Kopeli</cp:lastModifiedBy>
  <cp:revision>36</cp:revision>
  <dcterms:created xsi:type="dcterms:W3CDTF">2013-02-06T10:25:53Z</dcterms:created>
  <dcterms:modified xsi:type="dcterms:W3CDTF">2016-08-25T12:04:08Z</dcterms:modified>
</cp:coreProperties>
</file>