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4295"/>
    <a:srgbClr val="FA0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217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C735F-0E95-4B77-B6E6-B487ABBD7FC3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DFD19-6FD9-4FBD-9DE0-2D02AA2D62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4248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C735F-0E95-4B77-B6E6-B487ABBD7FC3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DFD19-6FD9-4FBD-9DE0-2D02AA2D62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757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C735F-0E95-4B77-B6E6-B487ABBD7FC3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DFD19-6FD9-4FBD-9DE0-2D02AA2D62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1761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C735F-0E95-4B77-B6E6-B487ABBD7FC3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DFD19-6FD9-4FBD-9DE0-2D02AA2D62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5554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C735F-0E95-4B77-B6E6-B487ABBD7FC3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DFD19-6FD9-4FBD-9DE0-2D02AA2D62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2830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C735F-0E95-4B77-B6E6-B487ABBD7FC3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DFD19-6FD9-4FBD-9DE0-2D02AA2D62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8737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C735F-0E95-4B77-B6E6-B487ABBD7FC3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DFD19-6FD9-4FBD-9DE0-2D02AA2D62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3235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C735F-0E95-4B77-B6E6-B487ABBD7FC3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DFD19-6FD9-4FBD-9DE0-2D02AA2D62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6449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C735F-0E95-4B77-B6E6-B487ABBD7FC3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DFD19-6FD9-4FBD-9DE0-2D02AA2D62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9832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C735F-0E95-4B77-B6E6-B487ABBD7FC3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DFD19-6FD9-4FBD-9DE0-2D02AA2D62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6132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C735F-0E95-4B77-B6E6-B487ABBD7FC3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DFD19-6FD9-4FBD-9DE0-2D02AA2D62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4119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C735F-0E95-4B77-B6E6-B487ABBD7FC3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DFD19-6FD9-4FBD-9DE0-2D02AA2D62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756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yöristetty suorakulmio 3"/>
          <p:cNvSpPr/>
          <p:nvPr/>
        </p:nvSpPr>
        <p:spPr>
          <a:xfrm>
            <a:off x="5721350" y="1182688"/>
            <a:ext cx="3141663" cy="117157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  <p:sp>
        <p:nvSpPr>
          <p:cNvPr id="5" name="Pyöristetty suorakulmio 4"/>
          <p:cNvSpPr/>
          <p:nvPr/>
        </p:nvSpPr>
        <p:spPr>
          <a:xfrm>
            <a:off x="5721350" y="2495550"/>
            <a:ext cx="3141663" cy="11715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  <p:sp>
        <p:nvSpPr>
          <p:cNvPr id="6" name="Pyöristetty suorakulmio 5"/>
          <p:cNvSpPr/>
          <p:nvPr/>
        </p:nvSpPr>
        <p:spPr>
          <a:xfrm>
            <a:off x="5724525" y="3836988"/>
            <a:ext cx="3140075" cy="117157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  <p:sp>
        <p:nvSpPr>
          <p:cNvPr id="7" name="Pyöristetty suorakulmio 6"/>
          <p:cNvSpPr/>
          <p:nvPr/>
        </p:nvSpPr>
        <p:spPr>
          <a:xfrm>
            <a:off x="5724525" y="5170488"/>
            <a:ext cx="3140075" cy="117316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  <p:sp>
        <p:nvSpPr>
          <p:cNvPr id="8" name="Pyöristetty suorakulmio 7"/>
          <p:cNvSpPr/>
          <p:nvPr/>
        </p:nvSpPr>
        <p:spPr>
          <a:xfrm>
            <a:off x="2511425" y="5168900"/>
            <a:ext cx="3140075" cy="11747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  <p:grpSp>
        <p:nvGrpSpPr>
          <p:cNvPr id="9" name="Ryhmä 2"/>
          <p:cNvGrpSpPr>
            <a:grpSpLocks/>
          </p:cNvGrpSpPr>
          <p:nvPr/>
        </p:nvGrpSpPr>
        <p:grpSpPr bwMode="auto">
          <a:xfrm>
            <a:off x="266700" y="1196976"/>
            <a:ext cx="2165350" cy="1143000"/>
            <a:chOff x="436536" y="4302555"/>
            <a:chExt cx="1624317" cy="1368152"/>
          </a:xfrm>
        </p:grpSpPr>
        <p:sp>
          <p:nvSpPr>
            <p:cNvPr id="10" name="Saman puolen kulmista pyöristetty suorakulmio 9"/>
            <p:cNvSpPr/>
            <p:nvPr/>
          </p:nvSpPr>
          <p:spPr>
            <a:xfrm rot="16200000">
              <a:off x="564619" y="4174472"/>
              <a:ext cx="1368152" cy="1624317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rgbClr val="EC00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solidFill>
                  <a:srgbClr val="EC008C"/>
                </a:solidFill>
              </a:endParaRPr>
            </a:p>
          </p:txBody>
        </p:sp>
        <p:grpSp>
          <p:nvGrpSpPr>
            <p:cNvPr id="11" name="Ryhmä 9"/>
            <p:cNvGrpSpPr>
              <a:grpSpLocks/>
            </p:cNvGrpSpPr>
            <p:nvPr/>
          </p:nvGrpSpPr>
          <p:grpSpPr bwMode="auto">
            <a:xfrm>
              <a:off x="462430" y="4321370"/>
              <a:ext cx="1487976" cy="1217846"/>
              <a:chOff x="556309" y="5958968"/>
              <a:chExt cx="1487976" cy="1217846"/>
            </a:xfrm>
          </p:grpSpPr>
          <p:sp>
            <p:nvSpPr>
              <p:cNvPr id="12" name="TextBox 1"/>
              <p:cNvSpPr txBox="1">
                <a:spLocks noChangeArrowheads="1"/>
              </p:cNvSpPr>
              <p:nvPr/>
            </p:nvSpPr>
            <p:spPr bwMode="auto">
              <a:xfrm>
                <a:off x="940068" y="6071640"/>
                <a:ext cx="1104217" cy="1105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fi-FI" sz="900" b="1" dirty="0">
                    <a:solidFill>
                      <a:srgbClr val="FFFFFF"/>
                    </a:solidFill>
                    <a:latin typeface="Tahoma" pitchFamily="34" charset="0"/>
                    <a:cs typeface="Tahoma" pitchFamily="34" charset="0"/>
                  </a:rPr>
                  <a:t>Muotoiluosaamisen soveltaminen – Itsenäisenä asiantuntijana </a:t>
                </a:r>
                <a:br>
                  <a:rPr lang="fi-FI" sz="900" b="1" dirty="0">
                    <a:solidFill>
                      <a:srgbClr val="FFFFFF"/>
                    </a:solidFill>
                    <a:latin typeface="Tahoma" pitchFamily="34" charset="0"/>
                    <a:cs typeface="Tahoma" pitchFamily="34" charset="0"/>
                  </a:rPr>
                </a:br>
                <a:r>
                  <a:rPr lang="fi-FI" sz="900" b="1" dirty="0">
                    <a:solidFill>
                      <a:srgbClr val="FFFFFF"/>
                    </a:solidFill>
                    <a:latin typeface="Tahoma" pitchFamily="34" charset="0"/>
                    <a:cs typeface="Tahoma" pitchFamily="34" charset="0"/>
                  </a:rPr>
                  <a:t>suunnittelutyössä </a:t>
                </a:r>
              </a:p>
              <a:p>
                <a:r>
                  <a:rPr lang="fi-FI" sz="900" b="1" dirty="0">
                    <a:solidFill>
                      <a:srgbClr val="FFFFFF"/>
                    </a:solidFill>
                    <a:latin typeface="Tahoma" pitchFamily="34" charset="0"/>
                    <a:cs typeface="Tahoma" pitchFamily="34" charset="0"/>
                  </a:rPr>
                  <a:t>60 op</a:t>
                </a:r>
              </a:p>
            </p:txBody>
          </p:sp>
          <p:sp>
            <p:nvSpPr>
              <p:cNvPr id="13" name="Suorakulmio 11"/>
              <p:cNvSpPr>
                <a:spLocks noChangeArrowheads="1"/>
              </p:cNvSpPr>
              <p:nvPr/>
            </p:nvSpPr>
            <p:spPr bwMode="auto">
              <a:xfrm>
                <a:off x="556309" y="5958968"/>
                <a:ext cx="383759" cy="8472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i-FI" sz="4000" b="1">
                    <a:solidFill>
                      <a:srgbClr val="FFFFFF"/>
                    </a:solidFill>
                    <a:latin typeface="Tahoma" pitchFamily="34" charset="0"/>
                    <a:cs typeface="Tahoma" pitchFamily="34" charset="0"/>
                  </a:rPr>
                  <a:t>4</a:t>
                </a:r>
                <a:endParaRPr lang="fi-FI" sz="4000" b="1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</p:grpSp>
      <p:grpSp>
        <p:nvGrpSpPr>
          <p:cNvPr id="14" name="Ryhmä 13"/>
          <p:cNvGrpSpPr>
            <a:grpSpLocks/>
          </p:cNvGrpSpPr>
          <p:nvPr/>
        </p:nvGrpSpPr>
        <p:grpSpPr bwMode="auto">
          <a:xfrm>
            <a:off x="241300" y="5154613"/>
            <a:ext cx="2336800" cy="1189037"/>
            <a:chOff x="417273" y="7361725"/>
            <a:chExt cx="1751914" cy="1386738"/>
          </a:xfrm>
        </p:grpSpPr>
        <p:sp>
          <p:nvSpPr>
            <p:cNvPr id="15" name="Saman puolen kulmista pyöristetty suorakulmio 14"/>
            <p:cNvSpPr/>
            <p:nvPr/>
          </p:nvSpPr>
          <p:spPr>
            <a:xfrm rot="16200000">
              <a:off x="563893" y="7251472"/>
              <a:ext cx="1368223" cy="1625757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rgbClr val="FFCB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solidFill>
                  <a:prstClr val="white"/>
                </a:solidFill>
              </a:endParaRPr>
            </a:p>
          </p:txBody>
        </p:sp>
        <p:grpSp>
          <p:nvGrpSpPr>
            <p:cNvPr id="16" name="Ryhmä 22"/>
            <p:cNvGrpSpPr>
              <a:grpSpLocks/>
            </p:cNvGrpSpPr>
            <p:nvPr/>
          </p:nvGrpSpPr>
          <p:grpSpPr bwMode="auto">
            <a:xfrm>
              <a:off x="417273" y="7361725"/>
              <a:ext cx="1751914" cy="891437"/>
              <a:chOff x="512076" y="5921566"/>
              <a:chExt cx="1751914" cy="891437"/>
            </a:xfrm>
          </p:grpSpPr>
          <p:sp>
            <p:nvSpPr>
              <p:cNvPr id="17" name="TextBox 1"/>
              <p:cNvSpPr txBox="1">
                <a:spLocks noChangeArrowheads="1"/>
              </p:cNvSpPr>
              <p:nvPr/>
            </p:nvSpPr>
            <p:spPr bwMode="auto">
              <a:xfrm>
                <a:off x="895838" y="6058632"/>
                <a:ext cx="1368152" cy="7543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fi-FI" sz="900" b="1">
                    <a:solidFill>
                      <a:srgbClr val="000000"/>
                    </a:solidFill>
                    <a:latin typeface="Tahoma" pitchFamily="34" charset="0"/>
                    <a:cs typeface="Tahoma" pitchFamily="34" charset="0"/>
                  </a:rPr>
                  <a:t>Muotoiluosaamisen perusteet – Oppijana suunnitteluprojektissa</a:t>
                </a:r>
              </a:p>
              <a:p>
                <a:r>
                  <a:rPr lang="fi-FI" sz="900" b="1">
                    <a:solidFill>
                      <a:srgbClr val="000000"/>
                    </a:solidFill>
                    <a:latin typeface="Tahoma" pitchFamily="34" charset="0"/>
                    <a:cs typeface="Tahoma" pitchFamily="34" charset="0"/>
                  </a:rPr>
                  <a:t>60 op</a:t>
                </a:r>
              </a:p>
            </p:txBody>
          </p:sp>
          <p:sp>
            <p:nvSpPr>
              <p:cNvPr id="18" name="Suorakulmio 24"/>
              <p:cNvSpPr>
                <a:spLocks noChangeArrowheads="1"/>
              </p:cNvSpPr>
              <p:nvPr/>
            </p:nvSpPr>
            <p:spPr bwMode="auto">
              <a:xfrm>
                <a:off x="512076" y="5921566"/>
                <a:ext cx="496771" cy="8262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i-FI" sz="4000" b="1">
                    <a:solidFill>
                      <a:srgbClr val="000000"/>
                    </a:solidFill>
                    <a:latin typeface="Tahoma" pitchFamily="34" charset="0"/>
                    <a:cs typeface="Tahoma" pitchFamily="34" charset="0"/>
                  </a:rPr>
                  <a:t>1 </a:t>
                </a:r>
                <a:endParaRPr lang="fi-FI" sz="4000" b="1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</p:grpSp>
      </p:grpSp>
      <p:grpSp>
        <p:nvGrpSpPr>
          <p:cNvPr id="19" name="Ryhmä 26"/>
          <p:cNvGrpSpPr>
            <a:grpSpLocks/>
          </p:cNvGrpSpPr>
          <p:nvPr/>
        </p:nvGrpSpPr>
        <p:grpSpPr bwMode="auto">
          <a:xfrm>
            <a:off x="241300" y="2495550"/>
            <a:ext cx="2366963" cy="1166813"/>
            <a:chOff x="418197" y="4283968"/>
            <a:chExt cx="1775115" cy="1386738"/>
          </a:xfrm>
        </p:grpSpPr>
        <p:sp>
          <p:nvSpPr>
            <p:cNvPr id="20" name="Saman puolen kulmista pyöristetty suorakulmio 19"/>
            <p:cNvSpPr/>
            <p:nvPr/>
          </p:nvSpPr>
          <p:spPr>
            <a:xfrm rot="16200000">
              <a:off x="564673" y="4174218"/>
              <a:ext cx="1367871" cy="1625105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rgbClr val="B41E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solidFill>
                  <a:prstClr val="white"/>
                </a:solidFill>
              </a:endParaRPr>
            </a:p>
          </p:txBody>
        </p:sp>
        <p:grpSp>
          <p:nvGrpSpPr>
            <p:cNvPr id="21" name="Ryhmä 34"/>
            <p:cNvGrpSpPr>
              <a:grpSpLocks/>
            </p:cNvGrpSpPr>
            <p:nvPr/>
          </p:nvGrpSpPr>
          <p:grpSpPr bwMode="auto">
            <a:xfrm>
              <a:off x="418197" y="4283968"/>
              <a:ext cx="1775115" cy="1018549"/>
              <a:chOff x="512076" y="5921566"/>
              <a:chExt cx="1775115" cy="1018549"/>
            </a:xfrm>
          </p:grpSpPr>
          <p:sp>
            <p:nvSpPr>
              <p:cNvPr id="22" name="TextBox 1"/>
              <p:cNvSpPr txBox="1">
                <a:spLocks noChangeArrowheads="1"/>
              </p:cNvSpPr>
              <p:nvPr/>
            </p:nvSpPr>
            <p:spPr bwMode="auto">
              <a:xfrm>
                <a:off x="919039" y="6008385"/>
                <a:ext cx="1368152" cy="9317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fi-FI" sz="900" b="1">
                    <a:solidFill>
                      <a:srgbClr val="FFFFFF"/>
                    </a:solidFill>
                    <a:latin typeface="Tahoma" pitchFamily="34" charset="0"/>
                    <a:cs typeface="Tahoma" pitchFamily="34" charset="0"/>
                  </a:rPr>
                  <a:t>Muotoiluosaamisen syveneminen – Monialaisuus ja ammatilliset verkostot</a:t>
                </a:r>
              </a:p>
              <a:p>
                <a:r>
                  <a:rPr lang="fi-FI" sz="900" b="1">
                    <a:solidFill>
                      <a:srgbClr val="FFFFFF"/>
                    </a:solidFill>
                    <a:latin typeface="Tahoma" pitchFamily="34" charset="0"/>
                    <a:cs typeface="Tahoma" pitchFamily="34" charset="0"/>
                  </a:rPr>
                  <a:t>60 op</a:t>
                </a:r>
              </a:p>
            </p:txBody>
          </p:sp>
          <p:sp>
            <p:nvSpPr>
              <p:cNvPr id="23" name="Suorakulmio 36"/>
              <p:cNvSpPr>
                <a:spLocks noChangeArrowheads="1"/>
              </p:cNvSpPr>
              <p:nvPr/>
            </p:nvSpPr>
            <p:spPr bwMode="auto">
              <a:xfrm>
                <a:off x="512076" y="5921566"/>
                <a:ext cx="383759" cy="8403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i-FI" sz="4000" b="1">
                    <a:solidFill>
                      <a:srgbClr val="FFFFFF"/>
                    </a:solidFill>
                    <a:latin typeface="Tahoma" pitchFamily="34" charset="0"/>
                    <a:cs typeface="Tahoma" pitchFamily="34" charset="0"/>
                  </a:rPr>
                  <a:t>3</a:t>
                </a:r>
                <a:endParaRPr lang="fi-FI" sz="4000" b="1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</p:grpSp>
      <p:grpSp>
        <p:nvGrpSpPr>
          <p:cNvPr id="24" name="Ryhmä 38"/>
          <p:cNvGrpSpPr>
            <a:grpSpLocks/>
          </p:cNvGrpSpPr>
          <p:nvPr/>
        </p:nvGrpSpPr>
        <p:grpSpPr bwMode="auto">
          <a:xfrm>
            <a:off x="241300" y="3817938"/>
            <a:ext cx="2382838" cy="1182687"/>
            <a:chOff x="417273" y="5777549"/>
            <a:chExt cx="1786200" cy="1386738"/>
          </a:xfrm>
        </p:grpSpPr>
        <p:sp>
          <p:nvSpPr>
            <p:cNvPr id="25" name="Saman puolen kulmista pyöristetty suorakulmio 24"/>
            <p:cNvSpPr/>
            <p:nvPr/>
          </p:nvSpPr>
          <p:spPr>
            <a:xfrm rot="16200000">
              <a:off x="563836" y="5667450"/>
              <a:ext cx="1368124" cy="1625549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rgbClr val="F582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solidFill>
                  <a:prstClr val="white"/>
                </a:solidFill>
              </a:endParaRPr>
            </a:p>
          </p:txBody>
        </p:sp>
        <p:grpSp>
          <p:nvGrpSpPr>
            <p:cNvPr id="26" name="Ryhmä 47"/>
            <p:cNvGrpSpPr>
              <a:grpSpLocks/>
            </p:cNvGrpSpPr>
            <p:nvPr/>
          </p:nvGrpSpPr>
          <p:grpSpPr bwMode="auto">
            <a:xfrm>
              <a:off x="417273" y="5777549"/>
              <a:ext cx="1786200" cy="1067590"/>
              <a:chOff x="512076" y="5921566"/>
              <a:chExt cx="1786200" cy="1067590"/>
            </a:xfrm>
          </p:grpSpPr>
          <p:sp>
            <p:nvSpPr>
              <p:cNvPr id="27" name="TextBox 1"/>
              <p:cNvSpPr txBox="1">
                <a:spLocks noChangeArrowheads="1"/>
              </p:cNvSpPr>
              <p:nvPr/>
            </p:nvSpPr>
            <p:spPr bwMode="auto">
              <a:xfrm>
                <a:off x="930124" y="6068413"/>
                <a:ext cx="1368152" cy="9207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fi-FI" sz="900" b="1">
                    <a:solidFill>
                      <a:srgbClr val="FFFFFF"/>
                    </a:solidFill>
                    <a:latin typeface="Tahoma" pitchFamily="34" charset="0"/>
                    <a:cs typeface="Tahoma" pitchFamily="34" charset="0"/>
                  </a:rPr>
                  <a:t>Muotoiluosaamisen kehittyminen – Vastuullisena toimijana suunnitteluprojektissa </a:t>
                </a:r>
              </a:p>
              <a:p>
                <a:r>
                  <a:rPr lang="fi-FI" sz="900" b="1">
                    <a:solidFill>
                      <a:srgbClr val="FFFFFF"/>
                    </a:solidFill>
                    <a:latin typeface="Tahoma" pitchFamily="34" charset="0"/>
                    <a:cs typeface="Tahoma" pitchFamily="34" charset="0"/>
                  </a:rPr>
                  <a:t>60 op</a:t>
                </a:r>
              </a:p>
            </p:txBody>
          </p:sp>
          <p:sp>
            <p:nvSpPr>
              <p:cNvPr id="28" name="Suorakulmio 49"/>
              <p:cNvSpPr>
                <a:spLocks noChangeArrowheads="1"/>
              </p:cNvSpPr>
              <p:nvPr/>
            </p:nvSpPr>
            <p:spPr bwMode="auto">
              <a:xfrm>
                <a:off x="512076" y="5921566"/>
                <a:ext cx="383759" cy="8304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i-FI" sz="4000" b="1">
                    <a:solidFill>
                      <a:srgbClr val="FFFFFF"/>
                    </a:solidFill>
                    <a:latin typeface="Tahoma" pitchFamily="34" charset="0"/>
                    <a:cs typeface="Tahoma" pitchFamily="34" charset="0"/>
                  </a:rPr>
                  <a:t>2</a:t>
                </a:r>
                <a:endParaRPr lang="fi-FI" sz="4000" b="1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</p:grpSp>
      <p:sp>
        <p:nvSpPr>
          <p:cNvPr id="29" name="Nuoli oikealle 28"/>
          <p:cNvSpPr/>
          <p:nvPr/>
        </p:nvSpPr>
        <p:spPr>
          <a:xfrm rot="16200000">
            <a:off x="8174667" y="1574006"/>
            <a:ext cx="1073150" cy="4873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>
              <a:solidFill>
                <a:prstClr val="white"/>
              </a:solidFill>
            </a:endParaRPr>
          </a:p>
        </p:txBody>
      </p:sp>
      <p:sp>
        <p:nvSpPr>
          <p:cNvPr id="30" name="Nuoli oikealle 29"/>
          <p:cNvSpPr/>
          <p:nvPr/>
        </p:nvSpPr>
        <p:spPr>
          <a:xfrm rot="16200000">
            <a:off x="8164956" y="2877343"/>
            <a:ext cx="1092200" cy="4873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>
              <a:solidFill>
                <a:prstClr val="white"/>
              </a:solidFill>
            </a:endParaRPr>
          </a:p>
        </p:txBody>
      </p:sp>
      <p:sp>
        <p:nvSpPr>
          <p:cNvPr id="31" name="Nuoli oikealle 30"/>
          <p:cNvSpPr/>
          <p:nvPr/>
        </p:nvSpPr>
        <p:spPr>
          <a:xfrm rot="16200000">
            <a:off x="8157019" y="4202905"/>
            <a:ext cx="1108075" cy="4873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>
              <a:solidFill>
                <a:prstClr val="white"/>
              </a:solidFill>
            </a:endParaRPr>
          </a:p>
        </p:txBody>
      </p:sp>
      <p:sp>
        <p:nvSpPr>
          <p:cNvPr id="32" name="Nuoli oikealle 31"/>
          <p:cNvSpPr/>
          <p:nvPr/>
        </p:nvSpPr>
        <p:spPr>
          <a:xfrm rot="16200000">
            <a:off x="8175461" y="5579556"/>
            <a:ext cx="1071562" cy="4873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>
              <a:solidFill>
                <a:prstClr val="white"/>
              </a:solidFill>
            </a:endParaRPr>
          </a:p>
        </p:txBody>
      </p:sp>
      <p:sp>
        <p:nvSpPr>
          <p:cNvPr id="33" name="Tekstiruutu 32"/>
          <p:cNvSpPr txBox="1"/>
          <p:nvPr/>
        </p:nvSpPr>
        <p:spPr>
          <a:xfrm>
            <a:off x="2498725" y="730250"/>
            <a:ext cx="4278313" cy="3063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4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MUOTOILIJA  240 OP</a:t>
            </a:r>
            <a:endParaRPr lang="fi-FI" sz="14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Tekstiruutu 56"/>
          <p:cNvSpPr txBox="1">
            <a:spLocks noChangeArrowheads="1"/>
          </p:cNvSpPr>
          <p:nvPr/>
        </p:nvSpPr>
        <p:spPr bwMode="auto">
          <a:xfrm>
            <a:off x="203200" y="249238"/>
            <a:ext cx="628890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600" b="1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Muotoilun opetussuunnitelman </a:t>
            </a:r>
            <a:r>
              <a:rPr lang="fi-FI" sz="1600" b="1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vuosi- ja puolivuotisteemat</a:t>
            </a:r>
          </a:p>
        </p:txBody>
      </p:sp>
      <p:sp>
        <p:nvSpPr>
          <p:cNvPr id="35" name="Tekstiruutu 10"/>
          <p:cNvSpPr txBox="1">
            <a:spLocks noChangeArrowheads="1"/>
          </p:cNvSpPr>
          <p:nvPr/>
        </p:nvSpPr>
        <p:spPr bwMode="auto">
          <a:xfrm>
            <a:off x="2657282" y="5188409"/>
            <a:ext cx="294798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i-FI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Muotoilijan </a:t>
            </a:r>
            <a:r>
              <a:rPr lang="fi-FI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työskentely-ympäristö</a:t>
            </a:r>
            <a:endParaRPr lang="fi-FI" sz="12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kstiruutu 10"/>
          <p:cNvSpPr txBox="1">
            <a:spLocks noChangeArrowheads="1"/>
          </p:cNvSpPr>
          <p:nvPr/>
        </p:nvSpPr>
        <p:spPr bwMode="auto">
          <a:xfrm>
            <a:off x="5787396" y="5202170"/>
            <a:ext cx="23034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Muotoiluajattelu</a:t>
            </a:r>
            <a:endParaRPr lang="fi-FI" sz="12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Pyöristetty suorakulmio 36"/>
          <p:cNvSpPr/>
          <p:nvPr/>
        </p:nvSpPr>
        <p:spPr>
          <a:xfrm>
            <a:off x="2509838" y="2492375"/>
            <a:ext cx="3140075" cy="117475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  <p:sp>
        <p:nvSpPr>
          <p:cNvPr id="38" name="Pyöristetty suorakulmio 37"/>
          <p:cNvSpPr/>
          <p:nvPr/>
        </p:nvSpPr>
        <p:spPr>
          <a:xfrm>
            <a:off x="2509838" y="1179513"/>
            <a:ext cx="3140075" cy="117475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  <p:sp>
        <p:nvSpPr>
          <p:cNvPr id="39" name="Pyöristetty suorakulmio 38"/>
          <p:cNvSpPr/>
          <p:nvPr/>
        </p:nvSpPr>
        <p:spPr>
          <a:xfrm>
            <a:off x="2511425" y="3833813"/>
            <a:ext cx="3140075" cy="117475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  <p:sp>
        <p:nvSpPr>
          <p:cNvPr id="40" name="Tekstiruutu 10"/>
          <p:cNvSpPr txBox="1">
            <a:spLocks noChangeArrowheads="1"/>
          </p:cNvSpPr>
          <p:nvPr/>
        </p:nvSpPr>
        <p:spPr bwMode="auto">
          <a:xfrm>
            <a:off x="2657282" y="3839887"/>
            <a:ext cx="23034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Tuotteen, malliston tai tilan </a:t>
            </a:r>
            <a:r>
              <a:rPr lang="fi-FI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suunnittelu</a:t>
            </a:r>
            <a:endParaRPr lang="fi-FI" sz="12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Tekstiruutu 10"/>
          <p:cNvSpPr txBox="1">
            <a:spLocks noChangeArrowheads="1"/>
          </p:cNvSpPr>
          <p:nvPr/>
        </p:nvSpPr>
        <p:spPr bwMode="auto">
          <a:xfrm>
            <a:off x="5858983" y="3836988"/>
            <a:ext cx="23034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Tuotantomenetelmät ja markkinointi</a:t>
            </a:r>
            <a:endParaRPr lang="fi-FI" sz="12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Tekstiruutu 10"/>
          <p:cNvSpPr txBox="1">
            <a:spLocks noChangeArrowheads="1"/>
          </p:cNvSpPr>
          <p:nvPr/>
        </p:nvSpPr>
        <p:spPr bwMode="auto">
          <a:xfrm>
            <a:off x="2657282" y="2516554"/>
            <a:ext cx="23034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Käyttäjälähtöinen suunnittelu</a:t>
            </a:r>
            <a:endParaRPr lang="fi-FI" sz="12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Tekstiruutu 10"/>
          <p:cNvSpPr txBox="1">
            <a:spLocks noChangeArrowheads="1"/>
          </p:cNvSpPr>
          <p:nvPr/>
        </p:nvSpPr>
        <p:spPr bwMode="auto">
          <a:xfrm>
            <a:off x="5858982" y="2516554"/>
            <a:ext cx="26085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i-FI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Monialainen </a:t>
            </a:r>
            <a:r>
              <a:rPr lang="fi-FI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kansainvälinen </a:t>
            </a:r>
            <a:r>
              <a:rPr lang="fi-FI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projektityöskentely</a:t>
            </a:r>
            <a:endParaRPr lang="fi-FI" sz="12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Tekstiruutu 10"/>
          <p:cNvSpPr txBox="1">
            <a:spLocks noChangeArrowheads="1"/>
          </p:cNvSpPr>
          <p:nvPr/>
        </p:nvSpPr>
        <p:spPr bwMode="auto">
          <a:xfrm>
            <a:off x="2657282" y="1212695"/>
            <a:ext cx="23050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Tulevaisuussuuntautunut muotoilu </a:t>
            </a:r>
            <a:endParaRPr lang="fi-FI" sz="12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Tekstiruutu 10"/>
          <p:cNvSpPr txBox="1">
            <a:spLocks noChangeArrowheads="1"/>
          </p:cNvSpPr>
          <p:nvPr/>
        </p:nvSpPr>
        <p:spPr bwMode="auto">
          <a:xfrm>
            <a:off x="5858983" y="1268412"/>
            <a:ext cx="23050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Muotoilijana työelämään </a:t>
            </a:r>
            <a:endParaRPr lang="fi-FI" sz="12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Pyöristetty suorakulmio 47"/>
          <p:cNvSpPr/>
          <p:nvPr/>
        </p:nvSpPr>
        <p:spPr>
          <a:xfrm>
            <a:off x="2657283" y="5508826"/>
            <a:ext cx="2778814" cy="728486"/>
          </a:xfrm>
          <a:prstGeom prst="roundRect">
            <a:avLst/>
          </a:prstGeom>
          <a:solidFill>
            <a:schemeClr val="bg1"/>
          </a:solidFill>
          <a:ln w="95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Työpajat oppimisympäristönä, kokeilevat materiaalipajat. Kieli- ja viestintätaidot, </a:t>
            </a:r>
            <a:br>
              <a:rPr lang="fi-FI" sz="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</a:br>
            <a:r>
              <a:rPr lang="fi-FI" sz="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kuvallisen ilmaisun perusopinnot. </a:t>
            </a:r>
            <a:br>
              <a:rPr lang="fi-FI" sz="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</a:br>
            <a:r>
              <a:rPr lang="fi-FI" sz="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Henkilökohtaisen opintosuunnitelman laatiminen. </a:t>
            </a:r>
            <a:endParaRPr lang="fi-FI" sz="9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9" name="Pyöristetty suorakulmio 48"/>
          <p:cNvSpPr/>
          <p:nvPr/>
        </p:nvSpPr>
        <p:spPr>
          <a:xfrm>
            <a:off x="5858983" y="5508168"/>
            <a:ext cx="2457432" cy="729144"/>
          </a:xfrm>
          <a:prstGeom prst="roundRect">
            <a:avLst/>
          </a:prstGeom>
          <a:solidFill>
            <a:schemeClr val="bg1"/>
          </a:solidFill>
          <a:ln w="95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Muotoilun toimintatavat, muotoiluajattelu ja luovan suunnittelun perusteet. Ammatillinen työskentely tuotesuunnitteluprojektissa.</a:t>
            </a:r>
          </a:p>
        </p:txBody>
      </p:sp>
      <p:sp>
        <p:nvSpPr>
          <p:cNvPr id="50" name="Pyöristetty suorakulmio 49"/>
          <p:cNvSpPr/>
          <p:nvPr/>
        </p:nvSpPr>
        <p:spPr>
          <a:xfrm>
            <a:off x="2657283" y="4298652"/>
            <a:ext cx="2778814" cy="570507"/>
          </a:xfrm>
          <a:prstGeom prst="roundRect">
            <a:avLst/>
          </a:prstGeom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Suuntautumisvaihtoehdon ammattiopinnot: ammatillinen suunnittelutehtävä, </a:t>
            </a:r>
            <a:r>
              <a:rPr lang="fi-FI" sz="90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ammattitekniikan perustaidot.</a:t>
            </a:r>
            <a:endParaRPr lang="fi-FI" sz="9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2" name="Pyöristetty suorakulmio 51"/>
          <p:cNvSpPr/>
          <p:nvPr/>
        </p:nvSpPr>
        <p:spPr>
          <a:xfrm>
            <a:off x="5858982" y="4298652"/>
            <a:ext cx="2457433" cy="570507"/>
          </a:xfrm>
          <a:prstGeom prst="roundRect">
            <a:avLst/>
          </a:prstGeom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Suuntautumisvaihtoehdon ammattiopinnot: ammatillisen suunnittelutehtävän toteutus. Liiketalousosaaminen.</a:t>
            </a:r>
          </a:p>
        </p:txBody>
      </p:sp>
      <p:sp>
        <p:nvSpPr>
          <p:cNvPr id="53" name="Pyöristetty suorakulmio 52"/>
          <p:cNvSpPr/>
          <p:nvPr/>
        </p:nvSpPr>
        <p:spPr>
          <a:xfrm>
            <a:off x="2657283" y="2970341"/>
            <a:ext cx="2778814" cy="570507"/>
          </a:xfrm>
          <a:prstGeom prst="roundRect">
            <a:avLst/>
          </a:prstGeom>
          <a:solidFill>
            <a:schemeClr val="bg1"/>
          </a:solidFill>
          <a:ln w="9525">
            <a:solidFill>
              <a:srgbClr val="BE42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Suuntautumisvaihtoehdon ammattiopinnot. Henkilökohtaisen opintosuunnitelman mukaisesti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syventävät ammattiopinnot, valinnaiset opinnot.</a:t>
            </a:r>
            <a:endParaRPr lang="fi-FI" sz="9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4" name="Pyöristetty suorakulmio 53"/>
          <p:cNvSpPr/>
          <p:nvPr/>
        </p:nvSpPr>
        <p:spPr>
          <a:xfrm>
            <a:off x="2657283" y="1656336"/>
            <a:ext cx="2778814" cy="573788"/>
          </a:xfrm>
          <a:prstGeom prst="roundRect">
            <a:avLst/>
          </a:prstGeom>
          <a:solidFill>
            <a:schemeClr val="bg1"/>
          </a:solidFill>
          <a:ln w="9525">
            <a:solidFill>
              <a:srgbClr val="FA06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Henkilökohtaisen opintosuunnitelman mukaisesti</a:t>
            </a:r>
            <a:br>
              <a:rPr lang="fi-FI" sz="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</a:br>
            <a:r>
              <a:rPr lang="fi-FI" sz="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syventävät ammattiopinnot, valinnaisia opintoja, harjoittelu, opinnäytetyö. </a:t>
            </a:r>
            <a:endParaRPr lang="fi-FI" sz="9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5" name="Pyöristetty suorakulmio 54"/>
          <p:cNvSpPr/>
          <p:nvPr/>
        </p:nvSpPr>
        <p:spPr>
          <a:xfrm>
            <a:off x="5858983" y="2978219"/>
            <a:ext cx="2457432" cy="570507"/>
          </a:xfrm>
          <a:prstGeom prst="roundRect">
            <a:avLst/>
          </a:prstGeom>
          <a:solidFill>
            <a:schemeClr val="bg1"/>
          </a:solidFill>
          <a:ln w="9525">
            <a:solidFill>
              <a:srgbClr val="BE42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Suuntautumisvaihtoehdon ammattiopinnot. Henkilökohtaisen opintosuunnitelman mukaisesti valinnaisia opintoja, harjoittelu.</a:t>
            </a:r>
            <a:endParaRPr lang="fi-FI" sz="9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6" name="Pyöristetty suorakulmio 55"/>
          <p:cNvSpPr/>
          <p:nvPr/>
        </p:nvSpPr>
        <p:spPr>
          <a:xfrm>
            <a:off x="5858983" y="1659617"/>
            <a:ext cx="2457432" cy="570507"/>
          </a:xfrm>
          <a:prstGeom prst="roundRect">
            <a:avLst/>
          </a:prstGeom>
          <a:solidFill>
            <a:schemeClr val="bg1"/>
          </a:solidFill>
          <a:ln w="9525">
            <a:solidFill>
              <a:srgbClr val="FA06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Henkilökohtaisen opintosuunnitelman mukaisesti valinnaisia opintoja.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Opinnäytetyö.</a:t>
            </a:r>
            <a:endParaRPr lang="fi-FI" sz="9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911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138</Words>
  <Application>Microsoft Office PowerPoint</Application>
  <PresentationFormat>Näytössä katseltava diaesitys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PowerPoint-esitys</vt:lpstr>
    </vt:vector>
  </TitlesOfParts>
  <Company>SAVONIA-AMK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kumu</dc:creator>
  <cp:lastModifiedBy>Marja Kopeli</cp:lastModifiedBy>
  <cp:revision>10</cp:revision>
  <dcterms:created xsi:type="dcterms:W3CDTF">2014-02-27T09:05:09Z</dcterms:created>
  <dcterms:modified xsi:type="dcterms:W3CDTF">2016-01-05T09:22:12Z</dcterms:modified>
</cp:coreProperties>
</file>