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357" autoAdjust="0"/>
  </p:normalViewPr>
  <p:slideViewPr>
    <p:cSldViewPr>
      <p:cViewPr>
        <p:scale>
          <a:sx n="100" d="100"/>
          <a:sy n="100" d="100"/>
        </p:scale>
        <p:origin x="2574" y="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t>29.1.2016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29.1.2016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29.1.2016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29.1.2016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29.1.2016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29.1.2016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29.1.2016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29.1.2016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29.1.2016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29.1.2016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29.1.2016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29.1.2016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t>29.1.2016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Ryhmä 72"/>
          <p:cNvGrpSpPr/>
          <p:nvPr/>
        </p:nvGrpSpPr>
        <p:grpSpPr>
          <a:xfrm>
            <a:off x="227269" y="2052407"/>
            <a:ext cx="6317547" cy="1546926"/>
            <a:chOff x="199706" y="2030758"/>
            <a:chExt cx="6390371" cy="1524053"/>
          </a:xfrm>
        </p:grpSpPr>
        <p:grpSp>
          <p:nvGrpSpPr>
            <p:cNvPr id="48" name="Ryhmä 47"/>
            <p:cNvGrpSpPr/>
            <p:nvPr/>
          </p:nvGrpSpPr>
          <p:grpSpPr>
            <a:xfrm>
              <a:off x="199706" y="2030760"/>
              <a:ext cx="1390483" cy="1524050"/>
              <a:chOff x="436538" y="4302554"/>
              <a:chExt cx="1390483" cy="1368152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431008" y="4308084"/>
                <a:ext cx="1368152" cy="1357092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58869" y="4321370"/>
                <a:ext cx="1368152" cy="1052502"/>
                <a:chOff x="552748" y="5958968"/>
                <a:chExt cx="1368152" cy="1052502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552748" y="6602295"/>
                  <a:ext cx="1368152" cy="4091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soveltaminen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</a:t>
                  </a:r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511679" cy="6354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2" name="Ryhmä 71"/>
            <p:cNvGrpSpPr/>
            <p:nvPr/>
          </p:nvGrpSpPr>
          <p:grpSpPr>
            <a:xfrm>
              <a:off x="1628799" y="2030758"/>
              <a:ext cx="4961278" cy="1524053"/>
              <a:chOff x="1655337" y="2045799"/>
              <a:chExt cx="4961278" cy="1524053"/>
            </a:xfrm>
          </p:grpSpPr>
          <p:sp>
            <p:nvSpPr>
              <p:cNvPr id="53" name="Saman puolen kulmista pyöristetty suorakulmio 52"/>
              <p:cNvSpPr/>
              <p:nvPr/>
            </p:nvSpPr>
            <p:spPr>
              <a:xfrm rot="5400000">
                <a:off x="3373949" y="327187"/>
                <a:ext cx="1524053" cy="496127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54" name="Tekstiruutu 53"/>
              <p:cNvSpPr txBox="1"/>
              <p:nvPr/>
            </p:nvSpPr>
            <p:spPr>
              <a:xfrm>
                <a:off x="1923486" y="2498809"/>
                <a:ext cx="17434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6" name="Ryhmä 75"/>
          <p:cNvGrpSpPr/>
          <p:nvPr/>
        </p:nvGrpSpPr>
        <p:grpSpPr>
          <a:xfrm>
            <a:off x="214791" y="7166818"/>
            <a:ext cx="6428417" cy="1725665"/>
            <a:chOff x="181365" y="7259040"/>
            <a:chExt cx="6428417" cy="1934065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5" y="7308305"/>
              <a:ext cx="1388486" cy="1884797"/>
              <a:chOff x="417273" y="7361725"/>
              <a:chExt cx="1388486" cy="1649894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298504" y="7517418"/>
                <a:ext cx="1631308" cy="1357094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3" y="7361725"/>
                <a:ext cx="1388486" cy="1108978"/>
                <a:chOff x="512076" y="5921566"/>
                <a:chExt cx="1388486" cy="1108978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532410" y="6550479"/>
                  <a:ext cx="1368152" cy="4800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Ammattialaan perehtyminen </a:t>
                  </a: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6" y="5921566"/>
                  <a:ext cx="662361" cy="66918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r>
                    <a:rPr lang="fi-FI" sz="40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endParaRPr lang="fi-FI" sz="4000" b="1" dirty="0"/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648503" y="7259040"/>
              <a:ext cx="4961279" cy="1934065"/>
              <a:chOff x="1648503" y="7259040"/>
              <a:chExt cx="4961279" cy="1934065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162110" y="5745433"/>
                <a:ext cx="1934065" cy="4961279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1" name="Tekstiruutu 10"/>
              <p:cNvSpPr txBox="1"/>
              <p:nvPr/>
            </p:nvSpPr>
            <p:spPr>
              <a:xfrm>
                <a:off x="1907973" y="7276506"/>
                <a:ext cx="2438260" cy="2845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0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Kliinisen osaamisen perusteet</a:t>
                </a:r>
                <a:endParaRPr lang="fi-FI" sz="10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1907973" y="7557418"/>
                <a:ext cx="4270175" cy="572462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Perehdyt kliinisen osaamiseen opiskelemalla seuraavia opintoja: Diagnostiikan perusteet, Gerontologisen ja kotihoitopotilaan ensihoito ja hoitotyö, Sisätautipotilaan ensihoito ja hoitotyö. Harjoittelet perusterveydenhuollossa, ensihoidossa ja kotihoidossa.</a:t>
                </a:r>
                <a:endParaRPr lang="fi-FI" sz="8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0" name="Tekstiruutu 59"/>
              <p:cNvSpPr txBox="1"/>
              <p:nvPr/>
            </p:nvSpPr>
            <p:spPr>
              <a:xfrm>
                <a:off x="1888477" y="8410792"/>
                <a:ext cx="4295773" cy="725119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Perehdyt hoitotyöhön ja ensihoitoon opiskelemalla seuraavia opintoja: Sosiaali- ja terveysalaa oppimassa, Asiakaslähtöiset sosiaali- ja terveyspalvelut, Ihminen kokonaisuutena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Infektioiden ehkäisyn ja lääkehoidon perusteet</a:t>
                </a:r>
              </a:p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Hoidon tarpeen arviointi ja hoitotyön toiminnot, Ensihoidon perusteet. </a:t>
                </a:r>
                <a:endParaRPr lang="fi-FI" sz="8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214791" y="3672815"/>
            <a:ext cx="6428417" cy="1538879"/>
            <a:chOff x="181365" y="3695396"/>
            <a:chExt cx="6400870" cy="1538879"/>
          </a:xfrm>
        </p:grpSpPr>
        <p:grpSp>
          <p:nvGrpSpPr>
            <p:cNvPr id="8" name="Ryhmä 7"/>
            <p:cNvGrpSpPr/>
            <p:nvPr/>
          </p:nvGrpSpPr>
          <p:grpSpPr>
            <a:xfrm>
              <a:off x="181365" y="3696539"/>
              <a:ext cx="1388486" cy="1536592"/>
              <a:chOff x="418197" y="4213899"/>
              <a:chExt cx="1388486" cy="1368152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431035" y="4219429"/>
                <a:ext cx="1368152" cy="1357092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83968"/>
                <a:ext cx="1388486" cy="1006965"/>
                <a:chOff x="512076" y="5921566"/>
                <a:chExt cx="1388486" cy="1006965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532410" y="6476368"/>
                  <a:ext cx="1368152" cy="4521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syventäminen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921566"/>
                  <a:ext cx="511679" cy="6302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1" name="Ryhmä 70"/>
            <p:cNvGrpSpPr/>
            <p:nvPr/>
          </p:nvGrpSpPr>
          <p:grpSpPr>
            <a:xfrm>
              <a:off x="1620958" y="3695396"/>
              <a:ext cx="4961277" cy="1538879"/>
              <a:chOff x="1620959" y="3657635"/>
              <a:chExt cx="4961277" cy="1538879"/>
            </a:xfrm>
          </p:grpSpPr>
          <p:sp>
            <p:nvSpPr>
              <p:cNvPr id="34" name="Saman puolen kulmista pyöristetty suorakulmio 33"/>
              <p:cNvSpPr/>
              <p:nvPr/>
            </p:nvSpPr>
            <p:spPr>
              <a:xfrm rot="5400000">
                <a:off x="3332158" y="1946436"/>
                <a:ext cx="1538879" cy="496127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5" name="Tekstiruutu 34"/>
              <p:cNvSpPr txBox="1"/>
              <p:nvPr/>
            </p:nvSpPr>
            <p:spPr>
              <a:xfrm>
                <a:off x="1772703" y="3675830"/>
                <a:ext cx="4185665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0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Ensihoidon </a:t>
                </a:r>
                <a:r>
                  <a:rPr lang="fi-FI" sz="10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asiantuntijuuden </a:t>
                </a:r>
                <a:r>
                  <a:rPr lang="fi-FI" sz="10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kehittäminen</a:t>
                </a:r>
                <a:endParaRPr lang="fi-FI" sz="10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6" name="Tekstiruutu 35"/>
              <p:cNvSpPr txBox="1"/>
              <p:nvPr/>
            </p:nvSpPr>
            <p:spPr>
              <a:xfrm>
                <a:off x="1819045" y="3866030"/>
                <a:ext cx="4223463" cy="492919"/>
              </a:xfrm>
              <a:prstGeom prst="roundRect">
                <a:avLst>
                  <a:gd name="adj" fmla="val 11952"/>
                </a:avLst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Kehität edelleen asiantuntijuuttasi opiskelemalla akuutti- ja tehohoitotyötä sekä 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oitotason 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ensihoitoa 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ja johtamista, kehittämistä 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ja 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yrittäjyyttä 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. 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Aloitat opinnäytetyön tekemisen. Harjoittelet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päivystyspoliklinikalla ja teho-osastolla.                   </a:t>
                </a:r>
              </a:p>
            </p:txBody>
          </p:sp>
        </p:grpSp>
      </p:grpSp>
      <p:grpSp>
        <p:nvGrpSpPr>
          <p:cNvPr id="77" name="Ryhmä 76"/>
          <p:cNvGrpSpPr/>
          <p:nvPr/>
        </p:nvGrpSpPr>
        <p:grpSpPr>
          <a:xfrm>
            <a:off x="214791" y="5216001"/>
            <a:ext cx="6384356" cy="1927502"/>
            <a:chOff x="181365" y="5532475"/>
            <a:chExt cx="6408471" cy="1613637"/>
          </a:xfrm>
        </p:grpSpPr>
        <p:grpSp>
          <p:nvGrpSpPr>
            <p:cNvPr id="5" name="Ryhmä 4"/>
            <p:cNvGrpSpPr/>
            <p:nvPr/>
          </p:nvGrpSpPr>
          <p:grpSpPr>
            <a:xfrm>
              <a:off x="181365" y="5532475"/>
              <a:ext cx="1415274" cy="1608439"/>
              <a:chOff x="417273" y="5777549"/>
              <a:chExt cx="1415274" cy="1415234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428560" y="5830161"/>
                <a:ext cx="1368152" cy="1357091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415274" cy="980481"/>
                <a:chOff x="512076" y="5921566"/>
                <a:chExt cx="1415274" cy="980481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559198" y="6455216"/>
                  <a:ext cx="1368152" cy="4468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kehittäminen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</a:t>
                  </a:r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op</a:t>
                  </a: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511679" cy="62285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0" name="Ryhmä 69"/>
            <p:cNvGrpSpPr/>
            <p:nvPr/>
          </p:nvGrpSpPr>
          <p:grpSpPr>
            <a:xfrm>
              <a:off x="1628560" y="5554385"/>
              <a:ext cx="4961276" cy="1591727"/>
              <a:chOff x="1628561" y="5655872"/>
              <a:chExt cx="4961276" cy="1591727"/>
            </a:xfrm>
          </p:grpSpPr>
          <p:sp>
            <p:nvSpPr>
              <p:cNvPr id="22" name="Saman puolen kulmista pyöristetty suorakulmio 21"/>
              <p:cNvSpPr/>
              <p:nvPr/>
            </p:nvSpPr>
            <p:spPr>
              <a:xfrm rot="5400000">
                <a:off x="3330466" y="3966419"/>
                <a:ext cx="1557465" cy="4961276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23" name="Tekstiruutu 22"/>
              <p:cNvSpPr txBox="1"/>
              <p:nvPr/>
            </p:nvSpPr>
            <p:spPr>
              <a:xfrm>
                <a:off x="1815313" y="5655872"/>
                <a:ext cx="4165330" cy="2173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0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Kliinisen osaamisen laajentaminen ja ensihoidon perusteet</a:t>
                </a:r>
                <a:endParaRPr lang="fi-FI" sz="10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5" name="Tekstiruutu 64"/>
              <p:cNvSpPr txBox="1"/>
              <p:nvPr/>
            </p:nvSpPr>
            <p:spPr>
              <a:xfrm>
                <a:off x="1837536" y="5840850"/>
                <a:ext cx="4246085" cy="574776"/>
              </a:xfrm>
              <a:prstGeom prst="roundRect">
                <a:avLst>
                  <a:gd name="adj" fmla="val 25618"/>
                </a:avLst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Laajennat kliinistä osaamistasi opiskelemalla seuraavia opintoja: Svenska </a:t>
                </a:r>
                <a:r>
                  <a:rPr lang="fi-FI" sz="800" dirty="0" err="1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och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800" dirty="0" err="1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multiprofessionellt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800" dirty="0" err="1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samarbete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i social </a:t>
                </a:r>
                <a:r>
                  <a:rPr lang="fi-FI" sz="800" dirty="0" err="1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och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800" dirty="0" err="1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hälsovård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Perustason ensihoito ja vammapotilaan </a:t>
                </a:r>
                <a:r>
                  <a:rPr lang="fi-FI" sz="800" dirty="0" err="1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immobilisaatio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Kirurgisen potilaan ensihoito ja 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hoitotyö.  Harjoittelet perioperatiivista ja lasten 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ja nuorten hoitotyötä. </a:t>
                </a:r>
                <a:endParaRPr lang="fi-FI" sz="8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6" name="Tekstiruutu 65"/>
              <p:cNvSpPr txBox="1"/>
              <p:nvPr/>
            </p:nvSpPr>
            <p:spPr>
              <a:xfrm>
                <a:off x="1842422" y="6556263"/>
                <a:ext cx="4158187" cy="691336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Vahvistat kliinistä osaamistasi opiskelemalla seuraavia opintoja: English and cross-</a:t>
                </a:r>
                <a:r>
                  <a:rPr lang="fi-FI" sz="8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cultural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8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communication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in social and </a:t>
                </a:r>
                <a:r>
                  <a:rPr lang="fi-FI" sz="8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health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8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care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Ammattietiikka ja asiakkaan kohtaaminen, 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Anatomia ja tavallisimpien sairauksien lääkehoito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Lasten, nuorten ja perheiden ensihoito ja hoitotyö, Mielenterveys- ja päihdepotilaan ensihoito ja 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hoitotyö. Harjoittelet 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mielenterveys- ja 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päihdetyötä.</a:t>
                </a:r>
              </a:p>
            </p:txBody>
          </p:sp>
        </p:grpSp>
      </p:grpSp>
      <p:sp>
        <p:nvSpPr>
          <p:cNvPr id="81" name="Nuoli oikealle 80"/>
          <p:cNvSpPr/>
          <p:nvPr/>
        </p:nvSpPr>
        <p:spPr>
          <a:xfrm rot="16200000">
            <a:off x="5627422" y="2656887"/>
            <a:ext cx="1431081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2" name="Nuoli oikealle 81"/>
          <p:cNvSpPr/>
          <p:nvPr/>
        </p:nvSpPr>
        <p:spPr>
          <a:xfrm rot="16200000">
            <a:off x="5624258" y="4254074"/>
            <a:ext cx="1457102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3" name="Nuoli oikealle 82"/>
          <p:cNvSpPr/>
          <p:nvPr/>
        </p:nvSpPr>
        <p:spPr>
          <a:xfrm rot="16200000">
            <a:off x="5579428" y="6062050"/>
            <a:ext cx="1554144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Nuoli oikealle 83"/>
          <p:cNvSpPr/>
          <p:nvPr/>
        </p:nvSpPr>
        <p:spPr>
          <a:xfrm rot="16200000">
            <a:off x="5536863" y="7847267"/>
            <a:ext cx="1725660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5" name="Tekstiruutu 84"/>
          <p:cNvSpPr txBox="1"/>
          <p:nvPr/>
        </p:nvSpPr>
        <p:spPr>
          <a:xfrm>
            <a:off x="620688" y="1095089"/>
            <a:ext cx="4968552" cy="830997"/>
          </a:xfrm>
          <a:prstGeom prst="rect">
            <a:avLst/>
          </a:prstGeom>
          <a:solidFill>
            <a:srgbClr val="00ACCC"/>
          </a:solidFill>
        </p:spPr>
        <p:txBody>
          <a:bodyPr wrap="square" rtlCol="0">
            <a:spAutoFit/>
          </a:bodyPr>
          <a:lstStyle/>
          <a:p>
            <a:r>
              <a:rPr lang="fi-FI" sz="12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Koulutuksessa hankit </a:t>
            </a:r>
            <a:r>
              <a:rPr lang="fi-FI" sz="12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vahvan akuutti- ja ensihoidon osaamisen ja </a:t>
            </a:r>
            <a:r>
              <a:rPr lang="fi-FI" sz="12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saat kaksi </a:t>
            </a:r>
            <a:r>
              <a:rPr lang="fi-FI" sz="12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tutkintoa: sairaanhoitaja (AMK) ja ensihoitaja (AMK). Ensihoitaja </a:t>
            </a:r>
            <a:r>
              <a:rPr lang="fi-FI" sz="12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työskentelee </a:t>
            </a:r>
            <a:r>
              <a:rPr lang="fi-FI" sz="12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erilaisissa terveydenhuollon työyksiköissä sairaaloissa sekä ensihoitopalvelussa.</a:t>
            </a:r>
          </a:p>
        </p:txBody>
      </p:sp>
      <p:sp>
        <p:nvSpPr>
          <p:cNvPr id="87" name="Tekstiruutu 86"/>
          <p:cNvSpPr txBox="1"/>
          <p:nvPr/>
        </p:nvSpPr>
        <p:spPr>
          <a:xfrm>
            <a:off x="1824622" y="680685"/>
            <a:ext cx="3208757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fi-FI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ENSIHOITAJA </a:t>
            </a:r>
            <a:r>
              <a:rPr lang="fi-FI" sz="1400" b="1" smtClean="0">
                <a:latin typeface="Tahoma" pitchFamily="34" charset="0"/>
                <a:ea typeface="Tahoma" pitchFamily="34" charset="0"/>
                <a:cs typeface="Tahoma" pitchFamily="34" charset="0"/>
              </a:rPr>
              <a:t>240 </a:t>
            </a:r>
            <a:r>
              <a:rPr lang="fi-FI" sz="1400" b="1" smtClean="0">
                <a:latin typeface="Tahoma" pitchFamily="34" charset="0"/>
                <a:ea typeface="Tahoma" pitchFamily="34" charset="0"/>
                <a:cs typeface="Tahoma" pitchFamily="34" charset="0"/>
              </a:rPr>
              <a:t>op</a:t>
            </a:r>
            <a:endParaRPr lang="fi-FI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Tekstiruutu 87"/>
          <p:cNvSpPr txBox="1"/>
          <p:nvPr/>
        </p:nvSpPr>
        <p:spPr>
          <a:xfrm>
            <a:off x="152112" y="107504"/>
            <a:ext cx="37321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Opetussuunnitelman rakennekuva</a:t>
            </a:r>
            <a:endParaRPr lang="fi-FI" sz="1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5" name="Tekstiruutu 10"/>
          <p:cNvSpPr txBox="1"/>
          <p:nvPr/>
        </p:nvSpPr>
        <p:spPr>
          <a:xfrm>
            <a:off x="1943693" y="7934142"/>
            <a:ext cx="40485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Hoitotyön </a:t>
            </a:r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ja ensihoidon tietoperusta</a:t>
            </a:r>
            <a:endParaRPr lang="fi-FI" sz="1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8" name="Tekstiruutu 10"/>
          <p:cNvSpPr txBox="1"/>
          <p:nvPr/>
        </p:nvSpPr>
        <p:spPr>
          <a:xfrm>
            <a:off x="1859518" y="6106743"/>
            <a:ext cx="36342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Kliinisen osaamisen vahvistaminen</a:t>
            </a:r>
            <a:endParaRPr lang="fi-FI" sz="1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9" name="Tekstiruutu 10"/>
          <p:cNvSpPr txBox="1"/>
          <p:nvPr/>
        </p:nvSpPr>
        <p:spPr>
          <a:xfrm>
            <a:off x="1848563" y="4336304"/>
            <a:ext cx="41325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Kliinisen osaamisen ja perustason ensihoidon syventäminen</a:t>
            </a:r>
            <a:endParaRPr lang="fi-FI" sz="1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0" name="Tekstiruutu 35"/>
          <p:cNvSpPr txBox="1"/>
          <p:nvPr/>
        </p:nvSpPr>
        <p:spPr>
          <a:xfrm>
            <a:off x="1869596" y="4544181"/>
            <a:ext cx="4243750" cy="624364"/>
          </a:xfrm>
          <a:prstGeom prst="roundRect">
            <a:avLst>
              <a:gd name="adj" fmla="val 11952"/>
            </a:avLst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Syvennät osaamistasi opiskelemalla seuraavia opintoja: Tutkin, kehitän ja oivallan, Akuutti- ja tehohoitotyö, Perustason ensihoito ja viranomaisyhteistyö. Harjoittelet perustason ensihoitoa ja viranomaisyhteistyötä. Annat näytön perustason ensihoidon osaamisestasi.</a:t>
            </a:r>
          </a:p>
        </p:txBody>
      </p:sp>
      <p:sp>
        <p:nvSpPr>
          <p:cNvPr id="2" name="Rectangle 1"/>
          <p:cNvSpPr/>
          <p:nvPr/>
        </p:nvSpPr>
        <p:spPr>
          <a:xfrm>
            <a:off x="1824622" y="2142383"/>
            <a:ext cx="4725876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Hoitotason ensihoidon soveltaminen</a:t>
            </a:r>
            <a:endParaRPr lang="fi-FI"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900686" y="2507631"/>
            <a:ext cx="4273432" cy="961643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Sovellat osaamistasi  opiskelemalla hoitotason ensihoitoa ja johtamista. Valinnaisissa opinnoissa voit syventää edelleen ensihoidon osaamistasi tai valita opintoja </a:t>
            </a:r>
            <a:r>
              <a:rPr lang="fi-FI" sz="8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Savonian</a:t>
            </a:r>
            <a:r>
              <a:rPr lang="fi-FI" sz="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tarjonnasta. Suoritat ensihoidon osaamisen arvioinnin tekemällä valtakunnallisen ensihoidon kirjallisen loppukokeen sekä antamalla näytön ensihoidon osaamisestasi simuloiduissa potilastilanteissa. Teet opinnäytetyötäsi ja se  valmistuu. Harjoittelet ensihoitopalvelussa hoitotason ensihoitoa.</a:t>
            </a:r>
            <a:endParaRPr lang="fi-FI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690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345</Words>
  <Application>Microsoft Office PowerPoint</Application>
  <PresentationFormat>Näytössä katseltava diaesitys (4:3)</PresentationFormat>
  <Paragraphs>31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Office-teema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Marja Kopeli</cp:lastModifiedBy>
  <cp:revision>37</cp:revision>
  <dcterms:created xsi:type="dcterms:W3CDTF">2013-02-06T10:25:53Z</dcterms:created>
  <dcterms:modified xsi:type="dcterms:W3CDTF">2016-01-29T07:08:54Z</dcterms:modified>
</cp:coreProperties>
</file>