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CB05"/>
    <a:srgbClr val="FF99FF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2208" y="-19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26.1.2016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04526" y="1980980"/>
            <a:ext cx="6494831" cy="1320191"/>
            <a:chOff x="148750" y="2030761"/>
            <a:chExt cx="6441326" cy="1524053"/>
          </a:xfrm>
          <a:solidFill>
            <a:srgbClr val="FF33CC"/>
          </a:solidFill>
        </p:grpSpPr>
        <p:grpSp>
          <p:nvGrpSpPr>
            <p:cNvPr id="48" name="Ryhmä 47"/>
            <p:cNvGrpSpPr/>
            <p:nvPr/>
          </p:nvGrpSpPr>
          <p:grpSpPr>
            <a:xfrm>
              <a:off x="148750" y="2051718"/>
              <a:ext cx="1393851" cy="1503095"/>
              <a:chOff x="385582" y="4321370"/>
              <a:chExt cx="1393851" cy="1349341"/>
            </a:xfrm>
            <a:grpFill/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07838" y="4299115"/>
                <a:ext cx="1349340" cy="139385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70" y="4321370"/>
                <a:ext cx="1293916" cy="1313140"/>
                <a:chOff x="552749" y="5958968"/>
                <a:chExt cx="1293916" cy="1313140"/>
              </a:xfrm>
              <a:grpFill/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9" y="6602295"/>
                  <a:ext cx="1293916" cy="66981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Kliinisen laboratoriotyön soveltaminen </a:t>
                  </a: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</a:t>
                  </a:r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327600" y="292339"/>
              <a:ext cx="1524053" cy="5000898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214791" y="7131674"/>
            <a:ext cx="6447944" cy="1735418"/>
            <a:chOff x="161838" y="7259040"/>
            <a:chExt cx="6447944" cy="1944996"/>
          </a:xfrm>
        </p:grpSpPr>
        <p:grpSp>
          <p:nvGrpSpPr>
            <p:cNvPr id="4" name="Ryhmä 3"/>
            <p:cNvGrpSpPr/>
            <p:nvPr/>
          </p:nvGrpSpPr>
          <p:grpSpPr>
            <a:xfrm>
              <a:off x="161838" y="7269974"/>
              <a:ext cx="1369419" cy="1934062"/>
              <a:chOff x="397746" y="7328170"/>
              <a:chExt cx="1369419" cy="1693019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29187" y="7496729"/>
                <a:ext cx="1693019" cy="135590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399013" y="7361725"/>
                <a:ext cx="1368152" cy="1261595"/>
                <a:chOff x="493816" y="5921566"/>
                <a:chExt cx="1368152" cy="1261595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493816" y="6549057"/>
                  <a:ext cx="1368152" cy="6341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Kliiniseen laboratoriotyöhön perehtyminen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04710" y="7259040"/>
              <a:ext cx="5005072" cy="1934065"/>
              <a:chOff x="1604710" y="7259040"/>
              <a:chExt cx="5005072" cy="1934065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140213" y="5723537"/>
                <a:ext cx="1934065" cy="500507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894790" y="7405952"/>
                <a:ext cx="3816425" cy="284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50" b="1" i="1" dirty="0" smtClean="0"/>
                  <a:t>Kliinisen laboratoriotyön oppijana</a:t>
                </a:r>
                <a:endParaRPr lang="fi-FI" sz="105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691568" y="7698695"/>
                <a:ext cx="4535381" cy="57246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Bioanalytiikan luonnontieteellinen tieto ja taitoa II, Elimistön toiminnan tutkiminen, laboratoriolääketiede ja hoitaminen bioanalytiikassa, Ammattietiikka ja asiakkaan kohtaaminen, </a:t>
                </a:r>
                <a:r>
                  <a:rPr lang="fi-FI" sz="8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Preanalytiikka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harjoittelu</a:t>
                </a:r>
                <a:endParaRPr lang="fi-FI" sz="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711303" y="8568764"/>
                <a:ext cx="4492317" cy="57246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Sosiaali- ja terveysalaa oppimassa, Bioanalytiikan luonnontieteellinen tieto ja taito I, Laboratoriotyötä oppimassa, Laboratorionäytteenotto ja laatu, Asiakaslähtöiset sosiaali- ja terveyspalvelut </a:t>
                </a:r>
                <a:endParaRPr lang="fi-FI" sz="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73854" y="3345094"/>
            <a:ext cx="6443119" cy="1925928"/>
            <a:chOff x="181365" y="3694045"/>
            <a:chExt cx="6423370" cy="1657742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13129"/>
              <a:ext cx="1415273" cy="1619572"/>
              <a:chOff x="418197" y="4228671"/>
              <a:chExt cx="1415273" cy="1442036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13986" y="4251222"/>
                <a:ext cx="1442036" cy="139693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1130283"/>
                <a:chOff x="512076" y="5921566"/>
                <a:chExt cx="1388486" cy="1130283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57548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Kliinisen laboratoriotyön  syventäminen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43458" y="3694045"/>
              <a:ext cx="4961277" cy="1657742"/>
              <a:chOff x="1643459" y="3656284"/>
              <a:chExt cx="4961277" cy="1657742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295227" y="2004516"/>
                <a:ext cx="1657742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654048" y="3675368"/>
                <a:ext cx="4731065" cy="219003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1050" b="1" i="1" dirty="0" smtClean="0">
                    <a:latin typeface="Calibri" panose="020F0502020204030204" pitchFamily="34" charset="0"/>
                    <a:ea typeface="Tahoma" pitchFamily="34" charset="0"/>
                    <a:cs typeface="Tahoma" pitchFamily="34" charset="0"/>
                  </a:rPr>
                  <a:t>          Kliinisen laboratoriotyön osaaminen/soveltaminen</a:t>
                </a:r>
                <a:endParaRPr lang="fi-FI" sz="1050" b="1" i="1" dirty="0">
                  <a:latin typeface="Calibri" panose="020F0502020204030204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720140" y="3849896"/>
                <a:ext cx="4539747" cy="651887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RB</a:t>
                </a:r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; 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Ohjattu harjoittelu keskussairaaloiden laboratorioissa. </a:t>
                </a:r>
              </a:p>
              <a:p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RA;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Kliininen neurofysiologia, 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Kliininen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farmakologia ja lääkehoito, Johtaminen, yrittäjyys ja työelämätaito, Svenska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</a:t>
                </a:r>
                <a:r>
                  <a:rPr lang="sv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ch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multiprofessionellt samarbete i social och hälsovård (psykologia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), Opinnäytetyö</a:t>
                </a:r>
              </a:p>
              <a:p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RA ja RB Tulevaisuuden laboratorioinnovaatiot ja moniammatillinen yhteistyö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86069" y="5301412"/>
            <a:ext cx="6428417" cy="1785461"/>
            <a:chOff x="181365" y="5532476"/>
            <a:chExt cx="6386818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415274" cy="1576053"/>
              <a:chOff x="417273" y="5777549"/>
              <a:chExt cx="1415274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30081" y="5801665"/>
                <a:ext cx="1368152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15274" cy="1035645"/>
                <a:chOff x="512076" y="5921566"/>
                <a:chExt cx="1415274" cy="103564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59198" y="6455216"/>
                  <a:ext cx="1368152" cy="5019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Kliiniseen laboratoriotyöhön harjaantuminen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28799" y="5554385"/>
              <a:ext cx="4939384" cy="1554038"/>
              <a:chOff x="1628800" y="5655872"/>
              <a:chExt cx="4939384" cy="1554038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21473" y="3963199"/>
                <a:ext cx="1554038" cy="493938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15313" y="5655872"/>
                <a:ext cx="4165330" cy="224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50" b="1" i="1" dirty="0" smtClean="0">
                    <a:latin typeface="Calibri" panose="020F0502020204030204" pitchFamily="34" charset="0"/>
                    <a:ea typeface="Tahoma" pitchFamily="34" charset="0"/>
                    <a:cs typeface="Tahoma" pitchFamily="34" charset="0"/>
                  </a:rPr>
                  <a:t>    Kliiniseen laboratoriotyössä kehittyminen</a:t>
                </a:r>
                <a:endParaRPr lang="fi-FI" sz="1050" b="1" i="1" dirty="0">
                  <a:latin typeface="Calibri" panose="020F0502020204030204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726163" y="5847458"/>
                <a:ext cx="4509602" cy="606049"/>
              </a:xfrm>
              <a:prstGeom prst="roundRect">
                <a:avLst>
                  <a:gd name="adj" fmla="val 25618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Tutkin, oivallan ja kehitän, Kliininen kemia II, Molecular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iology and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G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ene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echnology Geeniteknologia, Clinical Microbiology and Parasitology I, Clinical Microbiology, Virology and Gene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echnology II, Kliininen fysiologia ja isotooppitutkimukset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711159" y="6576150"/>
                <a:ext cx="4479621" cy="57110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Immunologiset mekanismit ja isotooppilääketieteen perusteet, Kliininen hematologia ja immunohematologia, Kliininen hematologia ja sytogeneettiset tutkimukset, Kliininen kemia I, Histologia ja sytologia,  English and Cross-Cultural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ommunication in Social and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ealth </a:t>
                </a:r>
                <a:r>
                  <a:rPr lang="fi-FI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</a:t>
                </a:r>
                <a:r>
                  <a:rPr lang="fi-FI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are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788821" y="2434866"/>
            <a:ext cx="1256367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2" name="Nuoli oikealle 81"/>
          <p:cNvSpPr/>
          <p:nvPr/>
        </p:nvSpPr>
        <p:spPr>
          <a:xfrm rot="16200000">
            <a:off x="5733732" y="4125001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3" name="Nuoli oikealle 82"/>
          <p:cNvSpPr/>
          <p:nvPr/>
        </p:nvSpPr>
        <p:spPr>
          <a:xfrm rot="16200000">
            <a:off x="5639933" y="6038392"/>
            <a:ext cx="155414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4" name="Nuoli oikealle 83"/>
          <p:cNvSpPr/>
          <p:nvPr/>
        </p:nvSpPr>
        <p:spPr>
          <a:xfrm rot="16200000">
            <a:off x="5657562" y="7821881"/>
            <a:ext cx="1549088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5" name="Tekstiruutu 84"/>
          <p:cNvSpPr txBox="1"/>
          <p:nvPr/>
        </p:nvSpPr>
        <p:spPr>
          <a:xfrm>
            <a:off x="156627" y="1095089"/>
            <a:ext cx="6457859" cy="738664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Bioanalyytikko </a:t>
            </a:r>
            <a:r>
              <a:rPr lang="fi-FI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toimii kliinisen laboratoriotyön asiantuntijana ja hänen työhönsä </a:t>
            </a: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kuuluvat </a:t>
            </a:r>
            <a:r>
              <a:rPr lang="fi-FI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asiakaspalvelu, </a:t>
            </a: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näytteiden ottaminen ja laboratoriotutkimusten tekeminen.</a:t>
            </a:r>
          </a:p>
          <a:p>
            <a:r>
              <a:rPr lang="fi-FI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Bioanalyytikko työskentelee terveysasemien </a:t>
            </a: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sairaaloiden </a:t>
            </a:r>
            <a:r>
              <a:rPr lang="fi-FI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laboratorioissa, tutkimusryhmissä </a:t>
            </a: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sekä </a:t>
            </a:r>
            <a:r>
              <a:rPr lang="fi-FI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alan </a:t>
            </a: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kaupallisissa </a:t>
            </a:r>
            <a:r>
              <a:rPr lang="fi-FI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myynti- </a:t>
            </a: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tuotekehitystehtävissä. Bioanalyytikot työllistyvät </a:t>
            </a:r>
            <a:r>
              <a:rPr lang="fi-FI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hyvin</a:t>
            </a:r>
            <a:r>
              <a:rPr lang="fi-FI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7" name="Tekstiruutu 86"/>
          <p:cNvSpPr txBox="1"/>
          <p:nvPr/>
        </p:nvSpPr>
        <p:spPr>
          <a:xfrm>
            <a:off x="1824622" y="680685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BIOANALYYTIKKO 210 </a:t>
            </a:r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900686" y="8029648"/>
            <a:ext cx="408926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b="1" i="1" dirty="0"/>
              <a:t>Perehtyjänä </a:t>
            </a:r>
            <a:r>
              <a:rPr lang="fi-FI" sz="1050" b="1" i="1" dirty="0" smtClean="0"/>
              <a:t>kliinisen laboratoriotyön toimintaympäristössä</a:t>
            </a:r>
            <a:endParaRPr lang="fi-FI" sz="105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82940" y="6164258"/>
            <a:ext cx="42911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b="1" i="1" dirty="0" smtClean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Kliinisen laboratoriotyön osaamisen vahvistaminen</a:t>
            </a:r>
            <a:endParaRPr lang="fi-FI" sz="1050" b="1" i="1" dirty="0"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832220" y="4284859"/>
            <a:ext cx="416762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50" b="1" i="1" dirty="0" smtClean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  Kliinisen laboratoriotyön osaaminen/soveltaminen</a:t>
            </a:r>
            <a:endParaRPr lang="fi-FI" sz="1050" b="1" i="1" dirty="0"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733562" y="4493039"/>
            <a:ext cx="4553705" cy="755809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RA;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Ohjattu harjoittelu keskussairaaloiden laboratorioissa</a:t>
            </a:r>
          </a:p>
          <a:p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RB.  Kliininen neurofysiologia, Kliininen farmakologia ja lääkehoito, Johtaminen, yrittäjyys ja työelämätaito, </a:t>
            </a:r>
            <a:r>
              <a:rPr lang="fi-FI" sz="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Svenska </a:t>
            </a:r>
            <a:r>
              <a:rPr lang="fi-FI" sz="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och</a:t>
            </a:r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multiprofessionellt</a:t>
            </a:r>
            <a:r>
              <a:rPr lang="fi-FI" sz="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samarbete</a:t>
            </a:r>
            <a:r>
              <a:rPr lang="fi-FI" sz="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i social </a:t>
            </a:r>
            <a:r>
              <a:rPr lang="fi-FI" sz="8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och</a:t>
            </a:r>
            <a:r>
              <a:rPr lang="fi-FI" sz="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hälsovård</a:t>
            </a:r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(psykologia), </a:t>
            </a:r>
            <a:r>
              <a:rPr lang="fi-FI" sz="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</a:t>
            </a:r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pinnäytetyö</a:t>
            </a:r>
            <a:endParaRPr lang="fi-FI" sz="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 ja RB Laboratoriotietojärjestelmät ja laboratoriolaitteiden elektromekaniikka</a:t>
            </a:r>
          </a:p>
        </p:txBody>
      </p:sp>
      <p:sp>
        <p:nvSpPr>
          <p:cNvPr id="2" name="Rectangle 1"/>
          <p:cNvSpPr/>
          <p:nvPr/>
        </p:nvSpPr>
        <p:spPr>
          <a:xfrm>
            <a:off x="1743729" y="2351518"/>
            <a:ext cx="3551025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050" b="1" i="1" dirty="0" smtClean="0"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Kehittyvä kliinisen laboratoriotyön asiantuntija</a:t>
            </a:r>
            <a:endParaRPr lang="fi-FI" sz="1050" b="1" i="1" dirty="0">
              <a:latin typeface="Calibri" panose="020F05020202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717359" y="2657192"/>
            <a:ext cx="4487235" cy="56824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Valinnaiset opinnot;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Kliininen neurofysiologia, Vierianalytiikka, Laboratoriotutkimukset ja potilasturvallisuus,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Radiolääketutkimukset</a:t>
            </a:r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310</Words>
  <Application>Microsoft Office PowerPoint</Application>
  <PresentationFormat>Näytössä katseltava diaesitys (4:3)</PresentationFormat>
  <Paragraphs>36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62</cp:revision>
  <cp:lastPrinted>2014-02-24T07:20:43Z</cp:lastPrinted>
  <dcterms:created xsi:type="dcterms:W3CDTF">2013-02-06T10:25:53Z</dcterms:created>
  <dcterms:modified xsi:type="dcterms:W3CDTF">2016-01-26T11:06:45Z</dcterms:modified>
</cp:coreProperties>
</file>