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63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kstiruutu 84"/>
          <p:cNvSpPr txBox="1"/>
          <p:nvPr/>
        </p:nvSpPr>
        <p:spPr>
          <a:xfrm>
            <a:off x="146549" y="552719"/>
            <a:ext cx="6555722" cy="1277273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100" dirty="0"/>
              <a:t>Terveydenhoitaja on hoitotyön ja erityisesti terveydenhoitajatyön, terveyden edistämisen ja kansanterveystyön asiantuntija elämänkulun eri vaiheissa. Terveydenhoitajatyön tietoperusta on hoitotieteessä ja muissa </a:t>
            </a:r>
            <a:r>
              <a:rPr lang="fi-FI" sz="1100" dirty="0" smtClean="0"/>
              <a:t>terveystieteissä. </a:t>
            </a:r>
            <a:r>
              <a:rPr lang="fi-FI" sz="1100" dirty="0"/>
              <a:t>Valmistuvalla terveydenhoitajalla on oltava vahvat kliiniset perustiedot ja -taidot ja osaamisen on perustuttava näyttöön. Terveydenhoitajatyön näkökulma on terveyden edistäminen, jolla tarkoitetaan sairauksia ennaltaehkäisevää, terveyttä rakentavaa ja terveyden edellytyksiä tukevaa ja luovaa toimintaa.</a:t>
            </a:r>
          </a:p>
          <a:p>
            <a:r>
              <a:rPr lang="fi-FI" sz="1100" dirty="0"/>
              <a:t>Terveydenhoitajakoulutus sisältää terveydenhoitajan ammatilliset osaamisalueet, yleissairaanhoitajan osaamisalueet ja ammattikorkeatutkintojen yhteiset </a:t>
            </a:r>
            <a:r>
              <a:rPr lang="fi-FI" sz="1100" dirty="0" smtClean="0"/>
              <a:t>osaamisalueet, </a:t>
            </a:r>
            <a:r>
              <a:rPr lang="fi-FI" sz="1100" dirty="0"/>
              <a:t>jotka täydentävät toisiaan. 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809822" y="15711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Terveydenhoitaja 240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7" name="Ryhmä 16"/>
          <p:cNvGrpSpPr/>
          <p:nvPr/>
        </p:nvGrpSpPr>
        <p:grpSpPr>
          <a:xfrm>
            <a:off x="62681" y="2035601"/>
            <a:ext cx="6702504" cy="6807001"/>
            <a:chOff x="-55199" y="2219746"/>
            <a:chExt cx="6702504" cy="6807001"/>
          </a:xfrm>
        </p:grpSpPr>
        <p:grpSp>
          <p:nvGrpSpPr>
            <p:cNvPr id="77" name="Ryhmä 76"/>
            <p:cNvGrpSpPr/>
            <p:nvPr/>
          </p:nvGrpSpPr>
          <p:grpSpPr>
            <a:xfrm>
              <a:off x="-55199" y="5608133"/>
              <a:ext cx="6580543" cy="1576053"/>
              <a:chOff x="181365" y="5532476"/>
              <a:chExt cx="6408711" cy="1576053"/>
            </a:xfrm>
          </p:grpSpPr>
          <p:grpSp>
            <p:nvGrpSpPr>
              <p:cNvPr id="5" name="Ryhmä 4"/>
              <p:cNvGrpSpPr/>
              <p:nvPr/>
            </p:nvGrpSpPr>
            <p:grpSpPr>
              <a:xfrm>
                <a:off x="181365" y="5532476"/>
                <a:ext cx="1415274" cy="1576053"/>
                <a:chOff x="417273" y="5777549"/>
                <a:chExt cx="1415274" cy="1386738"/>
              </a:xfrm>
            </p:grpSpPr>
            <p:sp>
              <p:nvSpPr>
                <p:cNvPr id="18" name="Saman puolen kulmista pyöristetty suorakulmio 17"/>
                <p:cNvSpPr/>
                <p:nvPr/>
              </p:nvSpPr>
              <p:spPr>
                <a:xfrm rot="16200000">
                  <a:off x="442101" y="5789644"/>
                  <a:ext cx="1368152" cy="138113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582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417273" y="5777549"/>
                  <a:ext cx="1415274" cy="980481"/>
                  <a:chOff x="512076" y="5921566"/>
                  <a:chExt cx="1415274" cy="980481"/>
                </a:xfrm>
              </p:grpSpPr>
              <p:sp>
                <p:nvSpPr>
                  <p:cNvPr id="20" name="TextBox 1"/>
                  <p:cNvSpPr txBox="1"/>
                  <p:nvPr/>
                </p:nvSpPr>
                <p:spPr>
                  <a:xfrm>
                    <a:off x="559198" y="6455216"/>
                    <a:ext cx="1368152" cy="4468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kehittäminen </a:t>
                    </a:r>
                    <a:endPara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</a:t>
                    </a:r>
                    <a:r>
                      <a:rPr lang="fi-FI" sz="9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21" name="Suorakulmio 20"/>
                  <p:cNvSpPr/>
                  <p:nvPr/>
                </p:nvSpPr>
                <p:spPr>
                  <a:xfrm>
                    <a:off x="512076" y="5921566"/>
                    <a:ext cx="511679" cy="6228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</a:t>
                    </a:r>
                    <a:endParaRPr lang="fi-FI" sz="4000" b="1" dirty="0"/>
                  </a:p>
                </p:txBody>
              </p:sp>
            </p:grpSp>
          </p:grpSp>
          <p:grpSp>
            <p:nvGrpSpPr>
              <p:cNvPr id="70" name="Ryhmä 69"/>
              <p:cNvGrpSpPr/>
              <p:nvPr/>
            </p:nvGrpSpPr>
            <p:grpSpPr>
              <a:xfrm>
                <a:off x="1628800" y="5550957"/>
                <a:ext cx="4961276" cy="1557465"/>
                <a:chOff x="1628801" y="5652444"/>
                <a:chExt cx="4961276" cy="1557465"/>
              </a:xfrm>
            </p:grpSpPr>
            <p:sp>
              <p:nvSpPr>
                <p:cNvPr id="22" name="Saman puolen kulmista pyöristetty suorakulmio 21"/>
                <p:cNvSpPr/>
                <p:nvPr/>
              </p:nvSpPr>
              <p:spPr>
                <a:xfrm rot="5400000">
                  <a:off x="3330706" y="3950539"/>
                  <a:ext cx="1557465" cy="4961276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kstiruutu 22"/>
                <p:cNvSpPr txBox="1"/>
                <p:nvPr/>
              </p:nvSpPr>
              <p:spPr>
                <a:xfrm>
                  <a:off x="1745320" y="5753433"/>
                  <a:ext cx="298882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  Kliinisen osaamisen laajentaminen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5" name="Tekstiruutu 64"/>
                <p:cNvSpPr txBox="1"/>
                <p:nvPr/>
              </p:nvSpPr>
              <p:spPr>
                <a:xfrm>
                  <a:off x="1824023" y="6012134"/>
                  <a:ext cx="4336558" cy="255389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Tutkin, oivallan ja kehitän, Lasten, nuorten ja perheiden hoitotyö, Harjoittelut </a:t>
                  </a:r>
                </a:p>
              </p:txBody>
            </p:sp>
            <p:sp>
              <p:nvSpPr>
                <p:cNvPr id="66" name="Tekstiruutu 65"/>
                <p:cNvSpPr txBox="1"/>
                <p:nvPr/>
              </p:nvSpPr>
              <p:spPr>
                <a:xfrm>
                  <a:off x="1824948" y="6685968"/>
                  <a:ext cx="4335634" cy="408623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Diagnostiikan perusteet, Anatomia ja tavallisimpien sairauksien lääkehoito, Perioperatiivinen hoitotyö, Mielenterveys- ja päihdetyö, Harjoittelu </a:t>
                  </a:r>
                </a:p>
              </p:txBody>
            </p:sp>
          </p:grpSp>
        </p:grpSp>
        <p:sp>
          <p:nvSpPr>
            <p:cNvPr id="83" name="Nuoli oikealle 82"/>
            <p:cNvSpPr/>
            <p:nvPr/>
          </p:nvSpPr>
          <p:spPr>
            <a:xfrm rot="16200000">
              <a:off x="5667562" y="6213777"/>
              <a:ext cx="1576053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13" name="Ryhmä 12"/>
            <p:cNvGrpSpPr/>
            <p:nvPr/>
          </p:nvGrpSpPr>
          <p:grpSpPr>
            <a:xfrm>
              <a:off x="-36370" y="7184079"/>
              <a:ext cx="6674339" cy="1842668"/>
              <a:chOff x="-36370" y="7184079"/>
              <a:chExt cx="6674339" cy="1842668"/>
            </a:xfrm>
          </p:grpSpPr>
          <p:grpSp>
            <p:nvGrpSpPr>
              <p:cNvPr id="4" name="Ryhmä 3"/>
              <p:cNvGrpSpPr/>
              <p:nvPr/>
            </p:nvGrpSpPr>
            <p:grpSpPr>
              <a:xfrm>
                <a:off x="-36370" y="7193447"/>
                <a:ext cx="1468519" cy="1833300"/>
                <a:chOff x="363421" y="7361725"/>
                <a:chExt cx="1442338" cy="1697694"/>
              </a:xfrm>
            </p:grpSpPr>
            <p:sp>
              <p:nvSpPr>
                <p:cNvPr id="9" name="Saman puolen kulmista pyöristetty suorakulmio 8"/>
                <p:cNvSpPr/>
                <p:nvPr/>
              </p:nvSpPr>
              <p:spPr>
                <a:xfrm rot="16200000">
                  <a:off x="217838" y="7525894"/>
                  <a:ext cx="1679108" cy="1387941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FCB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6" name="Ryhmä 15"/>
                <p:cNvGrpSpPr/>
                <p:nvPr/>
              </p:nvGrpSpPr>
              <p:grpSpPr>
                <a:xfrm>
                  <a:off x="417273" y="7361725"/>
                  <a:ext cx="1388486" cy="1108978"/>
                  <a:chOff x="512076" y="5921566"/>
                  <a:chExt cx="1388486" cy="1108978"/>
                </a:xfrm>
              </p:grpSpPr>
              <p:sp>
                <p:nvSpPr>
                  <p:cNvPr id="6" name="TextBox 1"/>
                  <p:cNvSpPr txBox="1"/>
                  <p:nvPr/>
                </p:nvSpPr>
                <p:spPr>
                  <a:xfrm>
                    <a:off x="532410" y="6550479"/>
                    <a:ext cx="1368152" cy="4800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Ammattialaan perehtyminen 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</a:p>
                </p:txBody>
              </p:sp>
              <p:sp>
                <p:nvSpPr>
                  <p:cNvPr id="7" name="Suorakulmio 6"/>
                  <p:cNvSpPr/>
                  <p:nvPr/>
                </p:nvSpPr>
                <p:spPr>
                  <a:xfrm>
                    <a:off x="512076" y="5921566"/>
                    <a:ext cx="662361" cy="66918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</a:t>
                    </a:r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 </a:t>
                    </a:r>
                    <a:endParaRPr lang="fi-FI" sz="4000" b="1" dirty="0"/>
                  </a:p>
                </p:txBody>
              </p:sp>
            </p:grpSp>
          </p:grpSp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043690" y="5586948"/>
                <a:ext cx="1828254" cy="505133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684052" y="7213848"/>
                <a:ext cx="2567996" cy="261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690935" y="7475358"/>
                <a:ext cx="4433163" cy="41713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English and cross-cultural communication in social and health care, Sisätautipotilaan hoitotyö, Harjoittelut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690933" y="8112616"/>
                <a:ext cx="4439004" cy="72998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Ihminen kokonaisuutena, Terveyden ja toimintakyvyn edistäminen, Hoidon tarpeen arviointi ja hoitotyön toiminnot, Infektioiden torjunnan ja lääkehoidon perusteet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4" name="Nuoli oikealle 83"/>
              <p:cNvSpPr/>
              <p:nvPr/>
            </p:nvSpPr>
            <p:spPr>
              <a:xfrm rot="16200000">
                <a:off x="5534256" y="7923029"/>
                <a:ext cx="1842663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5" name="Tekstiruutu 10"/>
              <p:cNvSpPr txBox="1"/>
              <p:nvPr/>
            </p:nvSpPr>
            <p:spPr>
              <a:xfrm>
                <a:off x="1701130" y="7864579"/>
                <a:ext cx="216024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Hoitotyön </a:t>
                </a:r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tietoperusta</a:t>
                </a:r>
              </a:p>
            </p:txBody>
          </p:sp>
        </p:grpSp>
        <p:sp>
          <p:nvSpPr>
            <p:cNvPr id="78" name="Tekstiruutu 10"/>
            <p:cNvSpPr txBox="1"/>
            <p:nvPr/>
          </p:nvSpPr>
          <p:spPr>
            <a:xfrm>
              <a:off x="1668341" y="6354484"/>
              <a:ext cx="36697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Kliinisen osaamisen vahvistaminen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14" name="Ryhmä 13"/>
            <p:cNvGrpSpPr/>
            <p:nvPr/>
          </p:nvGrpSpPr>
          <p:grpSpPr>
            <a:xfrm>
              <a:off x="-25753" y="3764998"/>
              <a:ext cx="6673058" cy="1843136"/>
              <a:chOff x="-36370" y="3648987"/>
              <a:chExt cx="6673058" cy="1843136"/>
            </a:xfrm>
          </p:grpSpPr>
          <p:grpSp>
            <p:nvGrpSpPr>
              <p:cNvPr id="8" name="Ryhmä 7"/>
              <p:cNvGrpSpPr/>
              <p:nvPr/>
            </p:nvGrpSpPr>
            <p:grpSpPr>
              <a:xfrm>
                <a:off x="-36370" y="3650205"/>
                <a:ext cx="1420907" cy="1833875"/>
                <a:chOff x="418197" y="4283968"/>
                <a:chExt cx="1388486" cy="1386738"/>
              </a:xfrm>
            </p:grpSpPr>
            <p:sp>
              <p:nvSpPr>
                <p:cNvPr id="32" name="Saman puolen kulmista pyöristetty suorakulmio 31"/>
                <p:cNvSpPr/>
                <p:nvPr/>
              </p:nvSpPr>
              <p:spPr>
                <a:xfrm rot="16200000">
                  <a:off x="431008" y="4308084"/>
                  <a:ext cx="1368152" cy="1357092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B41E8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33" name="Ryhmä 32"/>
                <p:cNvGrpSpPr/>
                <p:nvPr/>
              </p:nvGrpSpPr>
              <p:grpSpPr>
                <a:xfrm>
                  <a:off x="418197" y="4283968"/>
                  <a:ext cx="1388486" cy="1043544"/>
                  <a:chOff x="512076" y="5921566"/>
                  <a:chExt cx="1388486" cy="1043544"/>
                </a:xfrm>
              </p:grpSpPr>
              <p:sp>
                <p:nvSpPr>
                  <p:cNvPr id="41" name="TextBox 1"/>
                  <p:cNvSpPr txBox="1"/>
                  <p:nvPr/>
                </p:nvSpPr>
                <p:spPr>
                  <a:xfrm>
                    <a:off x="532410" y="6476368"/>
                    <a:ext cx="1368152" cy="48874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 </a:t>
                    </a:r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kehittäminen/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syventäminen</a:t>
                    </a: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  <a:endPara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Suorakulmio 41"/>
                  <p:cNvSpPr/>
                  <p:nvPr/>
                </p:nvSpPr>
                <p:spPr>
                  <a:xfrm>
                    <a:off x="512076" y="5921566"/>
                    <a:ext cx="511679" cy="6302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086554" y="2015112"/>
                <a:ext cx="1811989" cy="514203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677333" y="3648987"/>
                <a:ext cx="40310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Terveydenhoitajatyön  </a:t>
                </a:r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asiantuntijuuden 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627305" y="4066963"/>
                <a:ext cx="4464400" cy="46431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Johtaminen, kehittäminen ja yrittäjyys, Opinnäytetyö,, Lasta odottavan perheen terveydenhoitajatyö , Opiskelijan terveydenhoitajatyö , Harjoittelut                     </a:t>
                </a:r>
              </a:p>
            </p:txBody>
          </p:sp>
          <p:sp>
            <p:nvSpPr>
              <p:cNvPr id="82" name="Nuoli oikealle 81"/>
              <p:cNvSpPr/>
              <p:nvPr/>
            </p:nvSpPr>
            <p:spPr>
              <a:xfrm rot="16200000">
                <a:off x="5552330" y="4403746"/>
                <a:ext cx="1803953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9" name="Tekstiruutu 10"/>
              <p:cNvSpPr txBox="1"/>
              <p:nvPr/>
            </p:nvSpPr>
            <p:spPr>
              <a:xfrm>
                <a:off x="1708693" y="4499562"/>
                <a:ext cx="29842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syventäminen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80" name="Tekstiruutu 35"/>
              <p:cNvSpPr txBox="1"/>
              <p:nvPr/>
            </p:nvSpPr>
            <p:spPr>
              <a:xfrm>
                <a:off x="1631255" y="4767460"/>
                <a:ext cx="4353068" cy="706517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Sairaanhoitaja itsenäisenä toimijana ja hoidon tarpeen määrittäjänä, Gerontologinen hoitotyö ja kotisairaanhoito, </a:t>
                </a:r>
                <a:endParaRPr lang="fi-FI" sz="9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sv-SE" sz="9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Svenska </a:t>
                </a:r>
                <a:r>
                  <a:rPr lang="sv-SE" sz="9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och multiprofessionellt samarbete in social och </a:t>
                </a:r>
                <a:r>
                  <a:rPr lang="sv-SE" sz="9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hälsovård, 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Opinnäytetyö, Harjoittelut</a:t>
                </a:r>
              </a:p>
            </p:txBody>
          </p:sp>
        </p:grpSp>
        <p:grpSp>
          <p:nvGrpSpPr>
            <p:cNvPr id="15" name="Ryhmä 14"/>
            <p:cNvGrpSpPr/>
            <p:nvPr/>
          </p:nvGrpSpPr>
          <p:grpSpPr>
            <a:xfrm>
              <a:off x="-25753" y="2219746"/>
              <a:ext cx="6673057" cy="1546471"/>
              <a:chOff x="-44777" y="2065012"/>
              <a:chExt cx="6673057" cy="1546471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-91956" y="2140822"/>
                <a:ext cx="1524050" cy="137534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-44777" y="2087428"/>
                <a:ext cx="1437603" cy="1316797"/>
                <a:chOff x="552748" y="5958968"/>
                <a:chExt cx="1368152" cy="118209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5387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100" b="1" dirty="0" smtClean="0">
                      <a:solidFill>
                        <a:schemeClr val="bg1"/>
                      </a:solidFill>
                    </a:rPr>
                    <a:t>Terveydenhoitaja-työn </a:t>
                  </a:r>
                  <a:r>
                    <a:rPr lang="fi-FI" sz="1100" b="1" dirty="0">
                      <a:solidFill>
                        <a:schemeClr val="bg1"/>
                      </a:solidFill>
                    </a:rPr>
                    <a:t>soveltaminen </a:t>
                  </a:r>
                  <a:endParaRPr lang="fi-FI" sz="1100" dirty="0">
                    <a:solidFill>
                      <a:schemeClr val="bg1"/>
                    </a:solidFill>
                  </a:endParaRPr>
                </a:p>
                <a:p>
                  <a:r>
                    <a:rPr lang="fi-FI" sz="1100" b="1" dirty="0">
                      <a:solidFill>
                        <a:schemeClr val="bg1"/>
                      </a:solidFill>
                    </a:rPr>
                    <a:t>60 op </a:t>
                  </a:r>
                  <a:endParaRPr lang="fi-FI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72" name="Ryhmä 71"/>
              <p:cNvGrpSpPr/>
              <p:nvPr/>
            </p:nvGrpSpPr>
            <p:grpSpPr>
              <a:xfrm>
                <a:off x="1412020" y="2087430"/>
                <a:ext cx="5033880" cy="1524053"/>
                <a:chOff x="1599717" y="2066764"/>
                <a:chExt cx="4825968" cy="1524053"/>
              </a:xfrm>
            </p:grpSpPr>
            <p:sp>
              <p:nvSpPr>
                <p:cNvPr id="53" name="Saman puolen kulmista pyöristetty suorakulmio 52"/>
                <p:cNvSpPr/>
                <p:nvPr/>
              </p:nvSpPr>
              <p:spPr>
                <a:xfrm rot="5400000">
                  <a:off x="3250674" y="415807"/>
                  <a:ext cx="1524053" cy="482596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9" name="Tekstiruutu 58"/>
                <p:cNvSpPr txBox="1"/>
                <p:nvPr/>
              </p:nvSpPr>
              <p:spPr>
                <a:xfrm>
                  <a:off x="1836539" y="2963398"/>
                  <a:ext cx="4353527" cy="56185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Lasta odottavan perheen ja eri-ikäisten terveydenhoitajatyö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,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H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arjoittelut  äitiysneuvola-lastenneuvola-kouluterveydenhuolto,  </a:t>
                  </a:r>
                  <a:r>
                    <a:rPr lang="fi-FI" sz="9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Varhainen vuorovaikutus, </a:t>
                  </a:r>
                  <a:r>
                    <a:rPr lang="fi-FI" sz="9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imetysohjaajakoulutus </a:t>
                  </a:r>
                </a:p>
              </p:txBody>
            </p:sp>
          </p:grpSp>
          <p:sp>
            <p:nvSpPr>
              <p:cNvPr id="81" name="Nuoli oikealle 80"/>
              <p:cNvSpPr/>
              <p:nvPr/>
            </p:nvSpPr>
            <p:spPr>
              <a:xfrm rot="16200000">
                <a:off x="5694353" y="2669753"/>
                <a:ext cx="1503091" cy="364763"/>
              </a:xfrm>
              <a:prstGeom prst="rightArrow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1708693" y="2065012"/>
                <a:ext cx="471425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i-FI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Terveydenhoitajatyön soveltaminen </a:t>
                </a:r>
                <a:r>
                  <a:rPr lang="fi-FI" sz="1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erilaisissa </a:t>
                </a:r>
                <a:r>
                  <a:rPr lang="fi-FI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toimintaympäristöissä</a:t>
                </a:r>
                <a:endParaRPr lang="fi-FI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1670609" y="2526680"/>
                <a:ext cx="4486485" cy="34206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i-FI" sz="900" dirty="0" smtClean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Työterveyshuolto, terveydenhoitajatyön kehittäminen, syventävät opinnot, Harjoittelut</a:t>
                </a:r>
                <a:endParaRPr lang="fi-FI" sz="9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273</Words>
  <Application>Microsoft Office PowerPoint</Application>
  <PresentationFormat>Näytössä katseltava diaesitys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40</cp:revision>
  <dcterms:created xsi:type="dcterms:W3CDTF">2013-02-06T10:25:53Z</dcterms:created>
  <dcterms:modified xsi:type="dcterms:W3CDTF">2015-09-07T11:26:17Z</dcterms:modified>
</cp:coreProperties>
</file>