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17.9.2015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40379" y="1763688"/>
            <a:ext cx="6388312" cy="2232249"/>
            <a:chOff x="201768" y="1980033"/>
            <a:chExt cx="6388312" cy="1574782"/>
          </a:xfrm>
        </p:grpSpPr>
        <p:grpSp>
          <p:nvGrpSpPr>
            <p:cNvPr id="48" name="Ryhmä 47"/>
            <p:cNvGrpSpPr/>
            <p:nvPr/>
          </p:nvGrpSpPr>
          <p:grpSpPr>
            <a:xfrm>
              <a:off x="201768" y="1980034"/>
              <a:ext cx="1388421" cy="1574777"/>
              <a:chOff x="438600" y="4257017"/>
              <a:chExt cx="1388421" cy="1413690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409272" y="4286345"/>
                <a:ext cx="1413690" cy="135503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58869" y="4321370"/>
                <a:ext cx="1368152" cy="1043726"/>
                <a:chOff x="552748" y="5958968"/>
                <a:chExt cx="1368152" cy="1043726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552748" y="6602295"/>
                  <a:ext cx="1368152" cy="4003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9</a:t>
                  </a:r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1059906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4-5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628802" y="1980033"/>
              <a:ext cx="4961278" cy="1574782"/>
              <a:chOff x="1655340" y="1995074"/>
              <a:chExt cx="4961278" cy="1574782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348588" y="301826"/>
                <a:ext cx="1574782" cy="496127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174347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1737693" y="2909463"/>
                <a:ext cx="4487546" cy="465668"/>
              </a:xfrm>
              <a:prstGeom prst="roundRect">
                <a:avLst>
                  <a:gd name="adj" fmla="val 39942"/>
                </a:avLst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Svenska och multiprofessionellt samarbete in social och hälsovård, Harjoittelu heräämö ja päiväkirugia/gyn.ja gyn leikkaussali,Varhainen vuorovaikutus, havainnointi ja imetysohjaajakoulutus, Vapaasti valittavat opinnot</a:t>
                </a: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152111" y="7236297"/>
            <a:ext cx="6491096" cy="1728193"/>
            <a:chOff x="181365" y="7256318"/>
            <a:chExt cx="6428416" cy="193678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5"/>
              <a:ext cx="1388486" cy="1884797"/>
              <a:chOff x="417273" y="7361725"/>
              <a:chExt cx="1388486" cy="1649894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333041" y="7551955"/>
                <a:ext cx="1631308" cy="128801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388486" cy="1108978"/>
                <a:chOff x="512076" y="5921566"/>
                <a:chExt cx="1388486" cy="1108978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532410" y="6550479"/>
                  <a:ext cx="1368152" cy="4800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6918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</a:t>
                  </a:r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687600" y="7256318"/>
              <a:ext cx="4922181" cy="1936788"/>
              <a:chOff x="1687600" y="7256318"/>
              <a:chExt cx="4922181" cy="1936788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181658" y="5764983"/>
                <a:ext cx="1934065" cy="492218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1824022" y="7256318"/>
                <a:ext cx="252221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perusteet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12" name="Tekstiruutu 11"/>
              <p:cNvSpPr txBox="1"/>
              <p:nvPr/>
            </p:nvSpPr>
            <p:spPr>
              <a:xfrm>
                <a:off x="1824023" y="7606534"/>
                <a:ext cx="4354126" cy="441278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Ammattietiikka ja asiakkaan kohtaaminen, English and cross-cultural communication in social and health care, Sisätautipotilaan hoitotyö, Harjoittelut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0" name="Tekstiruutu 59"/>
              <p:cNvSpPr txBox="1"/>
              <p:nvPr/>
            </p:nvSpPr>
            <p:spPr>
              <a:xfrm>
                <a:off x="1824021" y="8280673"/>
                <a:ext cx="4359863" cy="772234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Sosiaali- ja terveysalaa oppimassa, Asiakaslähtöiset sosiaali- ja terveyspalvelut, Ihminen kokonaisuutena, Terveyden ja toimintakyvyn edistäminen, Hoidon tarpeen arviointi ja hoitotyön toiminnot, Infektioiden torjunnan ja lääkehoidon perusteet</a:t>
                </a:r>
                <a:endParaRPr lang="fi-FI" sz="9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222037" y="4024877"/>
            <a:ext cx="6408711" cy="1627243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388486" cy="1557466"/>
              <a:chOff x="418197" y="4283968"/>
              <a:chExt cx="1388486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431008" y="4308084"/>
                <a:ext cx="1368152" cy="1357092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388486" cy="1006965"/>
                <a:chOff x="512076" y="5921566"/>
                <a:chExt cx="1388486" cy="1006965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532410" y="6476368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628799" y="3790965"/>
              <a:ext cx="4961277" cy="1538879"/>
              <a:chOff x="1628800" y="3753204"/>
              <a:chExt cx="4961277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339999" y="2042005"/>
                <a:ext cx="1538879" cy="496127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401051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Hoitotyön asiantuntijuuden </a:t>
                </a:r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kehittäminen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793585" y="4091416"/>
                <a:ext cx="4326323" cy="246459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Johtaminen, kehittäminen ja yrittäjyys, Opinnäytetyö, Harjoittelut                      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25598" y="5730267"/>
            <a:ext cx="6408711" cy="1434021"/>
            <a:chOff x="181365" y="5532476"/>
            <a:chExt cx="6408711" cy="1576053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415274" cy="1576053"/>
              <a:chOff x="417273" y="5777549"/>
              <a:chExt cx="1415274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430081" y="5801665"/>
                <a:ext cx="1368152" cy="1357091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415274" cy="980481"/>
                <a:chOff x="512076" y="5921566"/>
                <a:chExt cx="1415274" cy="980481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559198" y="6455216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628800" y="5550957"/>
              <a:ext cx="4961276" cy="1557465"/>
              <a:chOff x="1628801" y="5652444"/>
              <a:chExt cx="4961276" cy="1557465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330706" y="3950539"/>
                <a:ext cx="1557465" cy="4961276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912229" y="5655872"/>
                <a:ext cx="298882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Kliinisen osaamisen laajentaminen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5" name="Tekstiruutu 64"/>
              <p:cNvSpPr txBox="1"/>
              <p:nvPr/>
            </p:nvSpPr>
            <p:spPr>
              <a:xfrm>
                <a:off x="1824023" y="6012134"/>
                <a:ext cx="4336558" cy="255389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Tutkin, oivallan ja kehitän, Lasten, nuorten ja perheiden hoitotyö, Harjoittelut </a:t>
                </a: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1824948" y="6685968"/>
                <a:ext cx="4335634" cy="40862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fi-FI" sz="9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Diagnostiikan perusteet, Anatomia ja tavallisimpien sairauksien lääkehoito, Perioperatiivinen hoitotyö, Mielenterveys- ja päihdetyö, Harjoittelu </a:t>
                </a: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425255" y="2709520"/>
            <a:ext cx="1979434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86419" y="4669179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808205" y="6303133"/>
            <a:ext cx="121353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19545" y="7914672"/>
            <a:ext cx="1590850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5" name="Tekstiruutu 84"/>
          <p:cNvSpPr txBox="1"/>
          <p:nvPr/>
        </p:nvSpPr>
        <p:spPr>
          <a:xfrm>
            <a:off x="272720" y="735549"/>
            <a:ext cx="6252623" cy="861774"/>
          </a:xfrm>
          <a:prstGeom prst="rect">
            <a:avLst/>
          </a:prstGeom>
          <a:solidFill>
            <a:srgbClr val="00ACCC"/>
          </a:solidFill>
        </p:spPr>
        <p:txBody>
          <a:bodyPr wrap="square" rtlCol="0">
            <a:spAutoFit/>
          </a:bodyPr>
          <a:lstStyle/>
          <a:p>
            <a:r>
              <a:rPr lang="fi-FI" sz="1000" dirty="0" smtClean="0"/>
              <a:t>Kätilö on hoitotyön ja erityisesti seksuaali- ja lisääntymisterveyden asiantuntija. Kätilötyön </a:t>
            </a:r>
            <a:r>
              <a:rPr lang="fi-FI" sz="1000" dirty="0"/>
              <a:t>perusta on yksilön, naisen ja perheen seksuaali- ja lisääntymisterveyden edistämisessä ja vahvassa kliinisessä kätilötyössä. Kätilökoulutus tuottaa laaja-alaista osaamista seksuaali- ja lisääntymisterveyden alueelle. Kätilö vastaa itsenäisesti normaalin raskauden, synnytyksen ja lapsivuoteen aikaisesta seurannasta ja hoidosta. Kätilö toimii myös naisen terveyden ja naistentautien hoito- ja kätilötyön asiantuntijana sekä seksuaaliterveyden edistäjänä</a:t>
            </a:r>
            <a:r>
              <a:rPr lang="fi-FI" sz="1000" dirty="0" smtClean="0"/>
              <a:t>.</a:t>
            </a:r>
            <a:endParaRPr lang="fi-FI" sz="1400" dirty="0">
              <a:solidFill>
                <a:schemeClr val="bg1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" name="Tekstiruutu 86"/>
          <p:cNvSpPr txBox="1"/>
          <p:nvPr/>
        </p:nvSpPr>
        <p:spPr>
          <a:xfrm>
            <a:off x="1484784" y="427772"/>
            <a:ext cx="3312368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Kätilö 270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152112" y="107504"/>
            <a:ext cx="373211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6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6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5" name="Tekstiruutu 10"/>
          <p:cNvSpPr txBox="1"/>
          <p:nvPr/>
        </p:nvSpPr>
        <p:spPr>
          <a:xfrm>
            <a:off x="1882940" y="7895401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>
                <a:latin typeface="Tahoma" pitchFamily="34" charset="0"/>
                <a:ea typeface="Tahoma" pitchFamily="34" charset="0"/>
                <a:cs typeface="Tahoma" pitchFamily="34" charset="0"/>
              </a:rPr>
              <a:t>Hoitotyön tietoperusta</a:t>
            </a:r>
          </a:p>
        </p:txBody>
      </p:sp>
      <p:sp>
        <p:nvSpPr>
          <p:cNvPr id="78" name="Tekstiruutu 10"/>
          <p:cNvSpPr txBox="1"/>
          <p:nvPr/>
        </p:nvSpPr>
        <p:spPr>
          <a:xfrm>
            <a:off x="1916831" y="6383233"/>
            <a:ext cx="36697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vahvistaminen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9" name="Tekstiruutu 10"/>
          <p:cNvSpPr txBox="1"/>
          <p:nvPr/>
        </p:nvSpPr>
        <p:spPr>
          <a:xfrm>
            <a:off x="1916832" y="4655041"/>
            <a:ext cx="29842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Kliinisen osaamisen syventäminen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0" name="Tekstiruutu 35"/>
          <p:cNvSpPr txBox="1"/>
          <p:nvPr/>
        </p:nvSpPr>
        <p:spPr>
          <a:xfrm>
            <a:off x="1877251" y="4969753"/>
            <a:ext cx="4283329" cy="394335"/>
          </a:xfrm>
          <a:prstGeom prst="roundRect">
            <a:avLst>
              <a:gd name="adj" fmla="val 11952"/>
            </a:avLst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i-FI" sz="900" dirty="0">
                <a:latin typeface="Tahoma" pitchFamily="34" charset="0"/>
                <a:ea typeface="Tahoma" pitchFamily="34" charset="0"/>
                <a:cs typeface="Tahoma" pitchFamily="34" charset="0"/>
              </a:rPr>
              <a:t>Sairaanhoitaja itsenäisenä toimijana ja hoidon tarpeen </a:t>
            </a:r>
            <a:r>
              <a:rPr lang="fi-FI" sz="9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määrittäjänä, Gerontologinen hoitotyö ja kotisairaanhoito, Opinnäytetyö, Harjoittelut</a:t>
            </a:r>
          </a:p>
        </p:txBody>
      </p:sp>
      <p:sp>
        <p:nvSpPr>
          <p:cNvPr id="57" name="Tekstiruutu 56"/>
          <p:cNvSpPr txBox="1"/>
          <p:nvPr/>
        </p:nvSpPr>
        <p:spPr>
          <a:xfrm>
            <a:off x="1765841" y="2147719"/>
            <a:ext cx="4471471" cy="840105"/>
          </a:xfrm>
          <a:prstGeom prst="roundRect">
            <a:avLst>
              <a:gd name="adj" fmla="val 39942"/>
            </a:avLst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9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Kätilötyön perusteet ja ammatillinen toiminta, Kätilötyö naisen elämänkaaressa, Synnytyksen ja synnytyksen jälkeinen kätilötyö, Kätilö seksuaali- ja lisääntymisterveyden edistäjänä, Kätilötyön kehittäminen ja johtaminen, </a:t>
            </a:r>
            <a:r>
              <a:rPr lang="fi-FI" sz="9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Harjoittelut</a:t>
            </a:r>
            <a:endParaRPr lang="fi-FI" sz="9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Tekstiruutu 60"/>
          <p:cNvSpPr txBox="1"/>
          <p:nvPr/>
        </p:nvSpPr>
        <p:spPr>
          <a:xfrm>
            <a:off x="1673033" y="1763688"/>
            <a:ext cx="47266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Kätilötyön soveltaminen erilaisissa toimintaympäristöissä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272</Words>
  <Application>Microsoft Office PowerPoint</Application>
  <PresentationFormat>Näytössä katseltava diaesitys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Marja Kopeli</cp:lastModifiedBy>
  <cp:revision>27</cp:revision>
  <dcterms:created xsi:type="dcterms:W3CDTF">2013-02-06T10:25:53Z</dcterms:created>
  <dcterms:modified xsi:type="dcterms:W3CDTF">2015-09-17T09:35:36Z</dcterms:modified>
</cp:coreProperties>
</file>