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0" r:id="rId3"/>
    <p:sldId id="268" r:id="rId4"/>
    <p:sldId id="269" r:id="rId5"/>
    <p:sldId id="264" r:id="rId6"/>
  </p:sldIdLst>
  <p:sldSz cx="9144000" cy="6858000" type="screen4x3"/>
  <p:notesSz cx="6742113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E8E"/>
    <a:srgbClr val="8DC63F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8" y="6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1582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r">
              <a:defRPr sz="1200"/>
            </a:lvl1pPr>
          </a:lstStyle>
          <a:p>
            <a:fld id="{704377B1-427D-438A-AE8D-E0037AD3650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3" tIns="47621" rIns="95243" bIns="47621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9"/>
          </a:xfrm>
          <a:prstGeom prst="rect">
            <a:avLst/>
          </a:prstGeom>
        </p:spPr>
        <p:txBody>
          <a:bodyPr vert="horz" lIns="95243" tIns="47621" rIns="95243" bIns="476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317"/>
            <a:ext cx="2921582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r">
              <a:defRPr sz="1200"/>
            </a:lvl1pPr>
          </a:lstStyle>
          <a:p>
            <a:fld id="{871A83F2-B996-4FB7-8172-DD385AE0D3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680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15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10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55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09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24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7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96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90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52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58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808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2DA22-7A28-4A56-A642-0F06CB1B7639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1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6400800" cy="1752600"/>
          </a:xfrm>
        </p:spPr>
        <p:txBody>
          <a:bodyPr>
            <a:normAutofit/>
          </a:bodyPr>
          <a:lstStyle/>
          <a:p>
            <a:endParaRPr lang="fi-FI" sz="1800" dirty="0">
              <a:solidFill>
                <a:srgbClr val="8DC63F"/>
              </a:solidFill>
            </a:endParaRPr>
          </a:p>
          <a:p>
            <a:endParaRPr lang="fi-FI" sz="1800" dirty="0">
              <a:solidFill>
                <a:srgbClr val="B41E8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645024"/>
            <a:ext cx="252028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Perusopinnot 20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564904"/>
            <a:ext cx="252028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Yhteiset ammattiopinnot 80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484784"/>
            <a:ext cx="252028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Syventävät ammattiopinnot 40 op </a:t>
            </a:r>
          </a:p>
          <a:p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1484784"/>
            <a:ext cx="2520280" cy="203132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Valinnaiset opinnot 25 op</a:t>
            </a:r>
          </a:p>
          <a:p>
            <a:r>
              <a:rPr lang="fi-FI" dirty="0" smtClean="0"/>
              <a:t>Opiskelija voi  sisällyttää näihin  enintään</a:t>
            </a:r>
          </a:p>
          <a:p>
            <a:r>
              <a:rPr lang="fi-FI" dirty="0" smtClean="0"/>
              <a:t>15 op vapaasti valittavia opintoja (myös muita kuin </a:t>
            </a:r>
            <a:r>
              <a:rPr lang="fi-FI" dirty="0" err="1" smtClean="0"/>
              <a:t>Reston</a:t>
            </a:r>
            <a:r>
              <a:rPr lang="fi-FI" dirty="0" smtClean="0"/>
              <a:t> opintoja).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3059832" y="2564904"/>
            <a:ext cx="252028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Harjoittelu 30 op</a:t>
            </a:r>
          </a:p>
          <a:p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3059832" y="1484784"/>
            <a:ext cx="252028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Opinnäytetyö 15 op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33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>
                <a:latin typeface="Arial Narrow" panose="020B0606020202030204" pitchFamily="34" charset="0"/>
              </a:rPr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>
                <a:latin typeface="Arial Narrow" panose="020B0606020202030204" pitchFamily="34" charset="0"/>
              </a:rPr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>
                <a:latin typeface="Arial Narrow" panose="020B0606020202030204" pitchFamily="34" charset="0"/>
              </a:rPr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5958" y="595053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</a:t>
            </a:r>
            <a:r>
              <a:rPr lang="fi-FI" sz="1200" dirty="0">
                <a:latin typeface="Arial Narrow" panose="020B0606020202030204" pitchFamily="34" charset="0"/>
              </a:rPr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57329" y="4006354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22800" y="2890021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op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945454" y="2011016"/>
            <a:ext cx="1346626" cy="1576528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Ravitsemispalvelujen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Workshopit 1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1100" dirty="0">
              <a:solidFill>
                <a:srgbClr val="FF0000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57740" y="1700808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op 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20272" y="1916832"/>
            <a:ext cx="720080" cy="127727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300192" y="44624"/>
            <a:ext cx="576064" cy="360040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sz="1100" b="0" dirty="0" smtClean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549897" y="69269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804248" y="5889517"/>
            <a:ext cx="1023722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541679" y="4974603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</a:t>
            </a:r>
            <a:r>
              <a:rPr lang="fi-FI" sz="1200" dirty="0">
                <a:latin typeface="Arial Narrow" panose="020B0606020202030204" pitchFamily="34" charset="0"/>
              </a:rPr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>
                <a:latin typeface="Arial Narrow" panose="020B0606020202030204" pitchFamily="34" charset="0"/>
              </a:rPr>
              <a:t>1</a:t>
            </a:r>
            <a:r>
              <a:rPr lang="fi-FI" sz="1100" dirty="0" smtClean="0">
                <a:latin typeface="Arial Narrow" panose="020B0606020202030204" pitchFamily="34" charset="0"/>
              </a:rPr>
              <a:t> </a:t>
            </a:r>
            <a:r>
              <a:rPr lang="fi-FI" sz="1100" dirty="0"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1 K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3997848" y="4291957"/>
            <a:ext cx="1467178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733042" y="4795263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Toimialan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3995936" y="5877272"/>
            <a:ext cx="1120419" cy="682623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72819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3826447" y="1355221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Markkinoinnin suunnittelu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ja johtaminen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576" y="6093296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995936" y="4941168"/>
            <a:ext cx="1234827" cy="49972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matkailu- ja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ravitsemisalalla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386287" y="4253875"/>
            <a:ext cx="1465633" cy="541388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avitsemisalalla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364088" y="6198840"/>
            <a:ext cx="1234827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Vuorovaikutteinen asiakaspalvelu ja myyntityö 5 op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732240" y="4797152"/>
            <a:ext cx="1008112" cy="866019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364088" y="4869160"/>
            <a:ext cx="1234827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-891550" y="3121226"/>
            <a:ext cx="1368151" cy="4665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Esimiestyö ja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ohtaminen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03814" y="1344420"/>
            <a:ext cx="1465633" cy="52081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Taloudellinen  analyysi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ja 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päätöksenteko 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97" name="Flowchart: Process 96"/>
          <p:cNvSpPr/>
          <p:nvPr/>
        </p:nvSpPr>
        <p:spPr>
          <a:xfrm>
            <a:off x="5364088" y="5661248"/>
            <a:ext cx="1242909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237034" y="2560317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683568" y="4293096"/>
            <a:ext cx="1527552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Ravintolapalvelujen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tuotetietous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uottaminen 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101" name="Flowchart: Process 100"/>
          <p:cNvSpPr/>
          <p:nvPr/>
        </p:nvSpPr>
        <p:spPr>
          <a:xfrm>
            <a:off x="539552" y="2492896"/>
            <a:ext cx="1564262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Ravitsemispalvelujen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tuottaminen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2" name="Flowchart: Process 101"/>
          <p:cNvSpPr/>
          <p:nvPr/>
        </p:nvSpPr>
        <p:spPr>
          <a:xfrm>
            <a:off x="2268632" y="3664530"/>
            <a:ext cx="1542193" cy="53320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Ravitsemisprosessin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laadunhallinta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683568" y="3717032"/>
            <a:ext cx="1465633" cy="53843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Syventävä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ruokatuotanto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astronomia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2123728" y="1916832"/>
            <a:ext cx="1462694" cy="542014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Ruoka-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avintolapalvelujen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ohtaminen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7020272" y="-1653"/>
            <a:ext cx="720080" cy="127727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1" name="Flowchart: Process 101"/>
          <p:cNvSpPr/>
          <p:nvPr/>
        </p:nvSpPr>
        <p:spPr>
          <a:xfrm>
            <a:off x="482561" y="1363245"/>
            <a:ext cx="1425143" cy="54534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Ravitsemisala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kansantaloudessa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7884368" y="692696"/>
            <a:ext cx="648072" cy="4968552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572812"/>
            <a:ext cx="256325" cy="121600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5364088" y="2492896"/>
            <a:ext cx="902445" cy="695815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Tutkiva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ehittävä toiminta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5868144" y="2780928"/>
            <a:ext cx="720080" cy="6959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3131840" y="44624"/>
            <a:ext cx="28848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dirty="0" smtClean="0">
                <a:latin typeface="Arial Narrow" panose="020B0606020202030204" pitchFamily="34" charset="0"/>
              </a:rPr>
              <a:t>Ravitsemispalvelujen kehittäminen ja johtaminen</a:t>
            </a:r>
            <a:endParaRPr lang="fi-FI" sz="1100" b="1" dirty="0">
              <a:latin typeface="Arial Narrow" panose="020B0606020202030204" pitchFamily="34" charset="0"/>
            </a:endParaRPr>
          </a:p>
        </p:txBody>
      </p:sp>
      <p:sp>
        <p:nvSpPr>
          <p:cNvPr id="54" name="Flowchart: Process 94"/>
          <p:cNvSpPr/>
          <p:nvPr/>
        </p:nvSpPr>
        <p:spPr>
          <a:xfrm>
            <a:off x="539552" y="2996952"/>
            <a:ext cx="1512168" cy="64807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Työlainsäädäntö ja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työsuhdeasiat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8" name="Kuva 57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996952"/>
            <a:ext cx="256325" cy="121600"/>
          </a:xfrm>
          <a:prstGeom prst="rect">
            <a:avLst/>
          </a:prstGeom>
        </p:spPr>
      </p:pic>
      <p:pic>
        <p:nvPicPr>
          <p:cNvPr id="67" name="Kuva 66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81328"/>
            <a:ext cx="256325" cy="121600"/>
          </a:xfrm>
          <a:prstGeom prst="rect">
            <a:avLst/>
          </a:prstGeom>
        </p:spPr>
      </p:pic>
      <p:sp>
        <p:nvSpPr>
          <p:cNvPr id="56" name="Flowchart: Process 101"/>
          <p:cNvSpPr/>
          <p:nvPr/>
        </p:nvSpPr>
        <p:spPr>
          <a:xfrm>
            <a:off x="2277360" y="3145014"/>
            <a:ext cx="1542193" cy="44750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Sähköinen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3" name="Flowchart: Process 72"/>
          <p:cNvSpPr/>
          <p:nvPr/>
        </p:nvSpPr>
        <p:spPr>
          <a:xfrm>
            <a:off x="3922833" y="3695144"/>
            <a:ext cx="1542193" cy="53320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Ravitsemispalvelujen sähköinen markkinointi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24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7377" y="591178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</a:t>
            </a:r>
            <a:r>
              <a:rPr lang="fi-FI" sz="1100" dirty="0">
                <a:latin typeface="Arial Narrow" panose="020B0606020202030204" pitchFamily="34" charset="0"/>
              </a:rPr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58748" y="3967600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76456" y="2976526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100" dirty="0" smtClean="0">
                <a:latin typeface="Arial Narrow" panose="020B0606020202030204" pitchFamily="34" charset="0"/>
              </a:rPr>
              <a:t> op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645557" y="1996191"/>
            <a:ext cx="1231404" cy="1580124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Workshopit 2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659159" y="1662054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sz="1100" dirty="0" smtClean="0">
                <a:latin typeface="Arial Narrow" panose="020B0606020202030204" pitchFamily="34" charset="0"/>
              </a:rPr>
              <a:t>op 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14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20272" y="1988840"/>
            <a:ext cx="720080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Harjoittelu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84168" y="188640"/>
            <a:ext cx="576064" cy="3456385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sz="1100" b="0" dirty="0" smtClean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651316" y="65394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444209" y="5806885"/>
            <a:ext cx="1224136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643098" y="4935849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</a:t>
            </a:r>
            <a:r>
              <a:rPr lang="fi-FI" sz="1100" dirty="0">
                <a:latin typeface="Arial Narrow" panose="020B0606020202030204" pitchFamily="34" charset="0"/>
              </a:rPr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1</a:t>
            </a:r>
            <a:r>
              <a:rPr lang="fi-FI" sz="1400" dirty="0" smtClean="0">
                <a:latin typeface="Arial Narrow" panose="020B0606020202030204" pitchFamily="34" charset="0"/>
              </a:rPr>
              <a:t> </a:t>
            </a:r>
            <a:r>
              <a:rPr lang="fi-FI" sz="1400" dirty="0"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 smtClean="0">
                <a:latin typeface="Arial Narrow" panose="020B0606020202030204" pitchFamily="34" charset="0"/>
              </a:rPr>
              <a:t>1 K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3629213" y="4303396"/>
            <a:ext cx="1190515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533874" y="4780205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3699309" y="5744696"/>
            <a:ext cx="1120419" cy="58661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159200" y="4941168"/>
            <a:ext cx="1358153" cy="165618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3651109" y="1369991"/>
            <a:ext cx="1512168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Markkinoinnin suunnittelu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ja johtaminen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539552" y="6093296"/>
            <a:ext cx="143420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563888" y="5013176"/>
            <a:ext cx="1192942" cy="49972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avitsemisalalla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133728" y="4191021"/>
            <a:ext cx="1383626" cy="56591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avitsemisalalla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4897104" y="6234572"/>
            <a:ext cx="1359949" cy="578804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Vuorovaikutteinen asiakaspalvelu ja myyntityö5 op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447185" y="4873717"/>
            <a:ext cx="1221159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4921048" y="4909805"/>
            <a:ext cx="1359948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533872" y="5297430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-879455" y="3162282"/>
            <a:ext cx="1330176" cy="48274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Esimiestyö ja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johtaminen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23728" y="1340768"/>
            <a:ext cx="1393625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Taloudellinen  analyysi ja  päätöksenteko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932040" y="5589240"/>
            <a:ext cx="1296144" cy="61044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123728" y="2708920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123728" y="3659551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Sähköinen markkinointi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2123728" y="1917795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ohtaminen 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102" name="Flowchart: Process 101"/>
          <p:cNvSpPr/>
          <p:nvPr/>
        </p:nvSpPr>
        <p:spPr>
          <a:xfrm>
            <a:off x="467544" y="2420888"/>
            <a:ext cx="1512168" cy="725325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Tapahtumat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kokoukset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matkailutuotteena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103" name="Flowchart: Process 102"/>
          <p:cNvSpPr/>
          <p:nvPr/>
        </p:nvSpPr>
        <p:spPr>
          <a:xfrm>
            <a:off x="533874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Ohjelmapalvelut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atkailutuotteena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533873" y="4191021"/>
            <a:ext cx="1465633" cy="5166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Kansainvälinen matkailu –  Suomi matkakohteena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61" name="Flowchart: Process 101"/>
          <p:cNvSpPr/>
          <p:nvPr/>
        </p:nvSpPr>
        <p:spPr>
          <a:xfrm>
            <a:off x="507845" y="1278738"/>
            <a:ext cx="1368152" cy="57282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Matkailuala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kansantaloudessa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2" name="Flowchart: Process 83"/>
          <p:cNvSpPr/>
          <p:nvPr/>
        </p:nvSpPr>
        <p:spPr>
          <a:xfrm>
            <a:off x="7904871" y="620688"/>
            <a:ext cx="771585" cy="504056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645" y="4586209"/>
            <a:ext cx="222121" cy="105373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4981408" y="2378519"/>
            <a:ext cx="1038157" cy="869258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Tutkiva ja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ehittävä toiminta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5796136" y="2996952"/>
            <a:ext cx="648072" cy="45719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3131840" y="0"/>
            <a:ext cx="27369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dirty="0" smtClean="0">
                <a:latin typeface="Arial Narrow" panose="020B0606020202030204" pitchFamily="34" charset="0"/>
              </a:rPr>
              <a:t>Matkailupalvelujen kehittäminen ja johtaminen</a:t>
            </a:r>
            <a:endParaRPr lang="fi-FI" sz="1100" b="1" dirty="0">
              <a:latin typeface="Arial Narrow" panose="020B0606020202030204" pitchFamily="34" charset="0"/>
            </a:endParaRPr>
          </a:p>
        </p:txBody>
      </p:sp>
      <p:sp>
        <p:nvSpPr>
          <p:cNvPr id="56" name="TextBox 9"/>
          <p:cNvSpPr txBox="1"/>
          <p:nvPr/>
        </p:nvSpPr>
        <p:spPr>
          <a:xfrm>
            <a:off x="7020272" y="-1653"/>
            <a:ext cx="720080" cy="127727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pic>
        <p:nvPicPr>
          <p:cNvPr id="58" name="Kuva 57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996952"/>
            <a:ext cx="256325" cy="121600"/>
          </a:xfrm>
          <a:prstGeom prst="rect">
            <a:avLst/>
          </a:prstGeom>
        </p:spPr>
      </p:pic>
      <p:pic>
        <p:nvPicPr>
          <p:cNvPr id="60" name="Kuva 59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6381328"/>
            <a:ext cx="256325" cy="121600"/>
          </a:xfrm>
          <a:prstGeom prst="rect">
            <a:avLst/>
          </a:prstGeom>
        </p:spPr>
      </p:pic>
      <p:sp>
        <p:nvSpPr>
          <p:cNvPr id="73" name="Flowchart: Process 94"/>
          <p:cNvSpPr/>
          <p:nvPr/>
        </p:nvSpPr>
        <p:spPr>
          <a:xfrm>
            <a:off x="539552" y="3140968"/>
            <a:ext cx="1512168" cy="50405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Työlainsäädäntö ja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työsuhdeasiat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7" name="Flowchart: Process 66"/>
          <p:cNvSpPr/>
          <p:nvPr/>
        </p:nvSpPr>
        <p:spPr>
          <a:xfrm>
            <a:off x="4867048" y="3238198"/>
            <a:ext cx="1231404" cy="1580124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Workshopit 1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7377" y="591178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</a:t>
            </a:r>
            <a:r>
              <a:rPr lang="fi-FI" sz="1100" dirty="0">
                <a:latin typeface="Arial Narrow" panose="020B0606020202030204" pitchFamily="34" charset="0"/>
              </a:rPr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58748" y="3967600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76456" y="2976526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100" dirty="0" smtClean="0">
                <a:latin typeface="Arial Narrow" panose="020B0606020202030204" pitchFamily="34" charset="0"/>
              </a:rPr>
              <a:t> op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700636" y="1524784"/>
            <a:ext cx="1231404" cy="170956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Workshopit 2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659159" y="1662054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sz="1100" dirty="0" smtClean="0">
                <a:latin typeface="Arial Narrow" panose="020B0606020202030204" pitchFamily="34" charset="0"/>
              </a:rPr>
              <a:t>op 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14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400" dirty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20272" y="1988840"/>
            <a:ext cx="720080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Harjoittelu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84168" y="188640"/>
            <a:ext cx="576064" cy="3456385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sz="1100" b="0" dirty="0" smtClean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651316" y="65394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444209" y="5806885"/>
            <a:ext cx="1224136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643098" y="4935849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</a:t>
            </a:r>
            <a:r>
              <a:rPr lang="fi-FI" sz="1100" dirty="0">
                <a:latin typeface="Arial Narrow" panose="020B0606020202030204" pitchFamily="34" charset="0"/>
              </a:rPr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1</a:t>
            </a:r>
            <a:r>
              <a:rPr lang="fi-FI" sz="1400" dirty="0" smtClean="0">
                <a:latin typeface="Arial Narrow" panose="020B0606020202030204" pitchFamily="34" charset="0"/>
              </a:rPr>
              <a:t> </a:t>
            </a:r>
            <a:r>
              <a:rPr lang="fi-FI" sz="1400" dirty="0"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 smtClean="0">
                <a:latin typeface="Arial Narrow" panose="020B0606020202030204" pitchFamily="34" charset="0"/>
              </a:rPr>
              <a:t>1 K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3629213" y="4303396"/>
            <a:ext cx="1190515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533874" y="4780205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3699309" y="5744696"/>
            <a:ext cx="1120419" cy="58661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159200" y="4941168"/>
            <a:ext cx="1358153" cy="165618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539552" y="548680"/>
            <a:ext cx="1368152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Economics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539552" y="6093296"/>
            <a:ext cx="143420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563888" y="5013176"/>
            <a:ext cx="1192942" cy="49972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avitsemisalalla 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133728" y="4191021"/>
            <a:ext cx="1383626" cy="56591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avitsemisalalla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4897104" y="6234572"/>
            <a:ext cx="1359949" cy="578804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Vuorovaikutteinen asiakaspalvelu ja myyntityö5 op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447185" y="4873717"/>
            <a:ext cx="1221159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4921048" y="4909805"/>
            <a:ext cx="1359948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533872" y="5297430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467544" y="1340768"/>
            <a:ext cx="1368152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Financial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Management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23728" y="1340768"/>
            <a:ext cx="1393625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932040" y="5589240"/>
            <a:ext cx="1296144" cy="61044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123728" y="2708920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123728" y="3659551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eBusiness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2123728" y="1917795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Ahead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he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arket 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103" name="Flowchart: Process 102"/>
          <p:cNvSpPr/>
          <p:nvPr/>
        </p:nvSpPr>
        <p:spPr>
          <a:xfrm>
            <a:off x="395536" y="3665214"/>
            <a:ext cx="1603971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7904871" y="620688"/>
            <a:ext cx="771585" cy="504056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645" y="4586209"/>
            <a:ext cx="222121" cy="105373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131840" y="0"/>
            <a:ext cx="2021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dirty="0" smtClean="0">
                <a:latin typeface="Arial Narrow" panose="020B0606020202030204" pitchFamily="34" charset="0"/>
              </a:rPr>
              <a:t>Management of </a:t>
            </a:r>
            <a:r>
              <a:rPr lang="fi-FI" sz="1100" b="1" dirty="0" err="1" smtClean="0">
                <a:latin typeface="Arial Narrow" panose="020B0606020202030204" pitchFamily="34" charset="0"/>
              </a:rPr>
              <a:t>Tourism</a:t>
            </a:r>
            <a:r>
              <a:rPr lang="fi-FI" sz="1100" b="1" dirty="0" smtClean="0">
                <a:latin typeface="Arial Narrow" panose="020B0606020202030204" pitchFamily="34" charset="0"/>
              </a:rPr>
              <a:t> Services</a:t>
            </a:r>
          </a:p>
          <a:p>
            <a:r>
              <a:rPr lang="fi-FI" sz="1100" b="1" dirty="0" smtClean="0">
                <a:latin typeface="Arial Narrow" panose="020B0606020202030204" pitchFamily="34" charset="0"/>
              </a:rPr>
              <a:t>(englanninkielinen polku)</a:t>
            </a:r>
            <a:endParaRPr lang="fi-FI" sz="1100" b="1" dirty="0">
              <a:latin typeface="Arial Narrow" panose="020B0606020202030204" pitchFamily="34" charset="0"/>
            </a:endParaRPr>
          </a:p>
        </p:txBody>
      </p:sp>
      <p:sp>
        <p:nvSpPr>
          <p:cNvPr id="56" name="TextBox 9"/>
          <p:cNvSpPr txBox="1"/>
          <p:nvPr/>
        </p:nvSpPr>
        <p:spPr>
          <a:xfrm>
            <a:off x="7020272" y="-1653"/>
            <a:ext cx="720080" cy="127727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58" name="Oval 84"/>
          <p:cNvSpPr/>
          <p:nvPr/>
        </p:nvSpPr>
        <p:spPr>
          <a:xfrm>
            <a:off x="1619672" y="476672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60" name="Kuva 59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386" y="836712"/>
            <a:ext cx="303579" cy="144016"/>
          </a:xfrm>
          <a:prstGeom prst="rect">
            <a:avLst/>
          </a:prstGeom>
        </p:spPr>
      </p:pic>
      <p:sp>
        <p:nvSpPr>
          <p:cNvPr id="67" name="Oval 84"/>
          <p:cNvSpPr/>
          <p:nvPr/>
        </p:nvSpPr>
        <p:spPr>
          <a:xfrm>
            <a:off x="1475656" y="1196752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3" name="Kuva 72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56792"/>
            <a:ext cx="303579" cy="144016"/>
          </a:xfrm>
          <a:prstGeom prst="rect">
            <a:avLst/>
          </a:prstGeom>
        </p:spPr>
      </p:pic>
      <p:sp>
        <p:nvSpPr>
          <p:cNvPr id="74" name="Oval 84"/>
          <p:cNvSpPr/>
          <p:nvPr/>
        </p:nvSpPr>
        <p:spPr>
          <a:xfrm>
            <a:off x="3059832" y="1196752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5" name="Kuva 74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556792"/>
            <a:ext cx="303579" cy="144016"/>
          </a:xfrm>
          <a:prstGeom prst="rect">
            <a:avLst/>
          </a:prstGeom>
        </p:spPr>
      </p:pic>
      <p:pic>
        <p:nvPicPr>
          <p:cNvPr id="77" name="Kuva 76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276872"/>
            <a:ext cx="303579" cy="144016"/>
          </a:xfrm>
          <a:prstGeom prst="rect">
            <a:avLst/>
          </a:prstGeom>
        </p:spPr>
      </p:pic>
      <p:sp>
        <p:nvSpPr>
          <p:cNvPr id="78" name="Flowchart: Process 100"/>
          <p:cNvSpPr/>
          <p:nvPr/>
        </p:nvSpPr>
        <p:spPr>
          <a:xfrm>
            <a:off x="467544" y="1916832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ohtaminen 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83" name="Flowchart: Process 100"/>
          <p:cNvSpPr/>
          <p:nvPr/>
        </p:nvSpPr>
        <p:spPr>
          <a:xfrm>
            <a:off x="467544" y="2564904"/>
            <a:ext cx="1512168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Concepting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84" name="Kuva 83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852936"/>
            <a:ext cx="303579" cy="144016"/>
          </a:xfrm>
          <a:prstGeom prst="rect">
            <a:avLst/>
          </a:prstGeom>
        </p:spPr>
      </p:pic>
      <p:pic>
        <p:nvPicPr>
          <p:cNvPr id="85" name="Kuva 84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933056"/>
            <a:ext cx="303579" cy="144016"/>
          </a:xfrm>
          <a:prstGeom prst="rect">
            <a:avLst/>
          </a:prstGeom>
        </p:spPr>
      </p:pic>
      <p:sp>
        <p:nvSpPr>
          <p:cNvPr id="90" name="Oval 84"/>
          <p:cNvSpPr/>
          <p:nvPr/>
        </p:nvSpPr>
        <p:spPr>
          <a:xfrm>
            <a:off x="3059832" y="3501008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92" name="Kuva 9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861048"/>
            <a:ext cx="303579" cy="144016"/>
          </a:xfrm>
          <a:prstGeom prst="rect">
            <a:avLst/>
          </a:prstGeom>
        </p:spPr>
      </p:pic>
      <p:sp>
        <p:nvSpPr>
          <p:cNvPr id="94" name="Flowchart: Process 100"/>
          <p:cNvSpPr/>
          <p:nvPr/>
        </p:nvSpPr>
        <p:spPr>
          <a:xfrm>
            <a:off x="467544" y="4149080"/>
            <a:ext cx="1512168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Setting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Scene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98" name="Kuva 97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509120"/>
            <a:ext cx="303579" cy="144016"/>
          </a:xfrm>
          <a:prstGeom prst="rect">
            <a:avLst/>
          </a:prstGeom>
        </p:spPr>
      </p:pic>
      <p:sp>
        <p:nvSpPr>
          <p:cNvPr id="105" name="Flowchart: Process 68"/>
          <p:cNvSpPr/>
          <p:nvPr/>
        </p:nvSpPr>
        <p:spPr>
          <a:xfrm>
            <a:off x="3662044" y="3712311"/>
            <a:ext cx="1190515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Business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Research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6" name="Oval 84"/>
          <p:cNvSpPr/>
          <p:nvPr/>
        </p:nvSpPr>
        <p:spPr>
          <a:xfrm>
            <a:off x="4256102" y="3486649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108" name="Kuva 107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87" y="3995685"/>
            <a:ext cx="303579" cy="144016"/>
          </a:xfrm>
          <a:prstGeom prst="rect">
            <a:avLst/>
          </a:prstGeom>
        </p:spPr>
      </p:pic>
      <p:pic>
        <p:nvPicPr>
          <p:cNvPr id="68" name="Kuva 67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996952"/>
            <a:ext cx="303579" cy="144016"/>
          </a:xfrm>
          <a:prstGeom prst="rect">
            <a:avLst/>
          </a:prstGeom>
        </p:spPr>
      </p:pic>
      <p:sp>
        <p:nvSpPr>
          <p:cNvPr id="72" name="Flowchart: Process 94"/>
          <p:cNvSpPr/>
          <p:nvPr/>
        </p:nvSpPr>
        <p:spPr>
          <a:xfrm>
            <a:off x="395536" y="3068960"/>
            <a:ext cx="1728192" cy="576064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Esimiestyö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atkailu- ja ravitsemisalalla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4" name="Kuva 103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6381328"/>
            <a:ext cx="303579" cy="144016"/>
          </a:xfrm>
          <a:prstGeom prst="rect">
            <a:avLst/>
          </a:prstGeom>
        </p:spPr>
      </p:pic>
      <p:sp>
        <p:nvSpPr>
          <p:cNvPr id="102" name="Flowchart: Process 101"/>
          <p:cNvSpPr/>
          <p:nvPr/>
        </p:nvSpPr>
        <p:spPr>
          <a:xfrm>
            <a:off x="4899618" y="3053116"/>
            <a:ext cx="1231404" cy="170956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Workshopit 1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38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7606" y="595053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/>
              <a:t>30 </a:t>
            </a:r>
            <a:r>
              <a:rPr lang="fi-FI" sz="1200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38977" y="4006354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04448" y="2890021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/>
              <a:t> op</a:t>
            </a:r>
            <a:endParaRPr lang="fi-FI" sz="1200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639388" y="1700808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/>
              <a:t> op </a:t>
            </a:r>
            <a:endParaRPr lang="fi-FI" sz="120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631545" y="69269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623327" y="4974603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/>
              <a:t>30 </a:t>
            </a:r>
            <a:r>
              <a:rPr lang="fi-FI" sz="1200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62" name="Flowchart: Process 83"/>
          <p:cNvSpPr/>
          <p:nvPr/>
        </p:nvSpPr>
        <p:spPr>
          <a:xfrm>
            <a:off x="7380312" y="476672"/>
            <a:ext cx="1321406" cy="745925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683568" y="548680"/>
            <a:ext cx="3922393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Kieliopinnot ja vieraskielinen opetus</a:t>
            </a:r>
          </a:p>
          <a:p>
            <a:endParaRPr lang="fi-FI" dirty="0"/>
          </a:p>
          <a:p>
            <a:r>
              <a:rPr lang="fi-FI" dirty="0" smtClean="0"/>
              <a:t>Kaikille pakollisia (*)</a:t>
            </a:r>
          </a:p>
          <a:p>
            <a:endParaRPr lang="fi-FI" dirty="0"/>
          </a:p>
          <a:p>
            <a:r>
              <a:rPr lang="fi-FI" dirty="0" smtClean="0"/>
              <a:t>Opiskelija voi halutessaan</a:t>
            </a:r>
          </a:p>
          <a:p>
            <a:r>
              <a:rPr lang="fi-FI" dirty="0" smtClean="0"/>
              <a:t>valita valinnaisissa opinnoissa</a:t>
            </a:r>
          </a:p>
          <a:p>
            <a:r>
              <a:rPr lang="fi-FI" dirty="0" smtClean="0"/>
              <a:t>”kielipolun”, jossa tarjolla 3x 5 op.</a:t>
            </a:r>
          </a:p>
          <a:p>
            <a:r>
              <a:rPr lang="fi-FI" dirty="0" smtClean="0"/>
              <a:t>Etenevät perusteista syventäviin.</a:t>
            </a:r>
          </a:p>
          <a:p>
            <a:endParaRPr lang="fi-FI" dirty="0"/>
          </a:p>
          <a:p>
            <a:r>
              <a:rPr lang="fi-FI" dirty="0" smtClean="0"/>
              <a:t>Ranskaa on integroitu 1,5 op</a:t>
            </a:r>
          </a:p>
          <a:p>
            <a:r>
              <a:rPr lang="fi-FI" dirty="0"/>
              <a:t>y</a:t>
            </a:r>
            <a:r>
              <a:rPr lang="fi-FI" dirty="0" smtClean="0"/>
              <a:t>hteisiin ammattiopintoihin.</a:t>
            </a:r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Tarjolla myös englanninkielinen</a:t>
            </a:r>
          </a:p>
          <a:p>
            <a:r>
              <a:rPr lang="fi-FI" dirty="0" smtClean="0"/>
              <a:t>opiskelupolku: Management of </a:t>
            </a:r>
            <a:r>
              <a:rPr lang="fi-FI" dirty="0" err="1" smtClean="0"/>
              <a:t>Tourism</a:t>
            </a:r>
            <a:endParaRPr lang="fi-FI" dirty="0" smtClean="0"/>
          </a:p>
          <a:p>
            <a:r>
              <a:rPr lang="fi-FI" dirty="0" smtClean="0"/>
              <a:t>Services.</a:t>
            </a:r>
          </a:p>
        </p:txBody>
      </p:sp>
      <p:sp>
        <p:nvSpPr>
          <p:cNvPr id="38" name="Flowchart: Process 83"/>
          <p:cNvSpPr/>
          <p:nvPr/>
        </p:nvSpPr>
        <p:spPr>
          <a:xfrm>
            <a:off x="7380312" y="1628800"/>
            <a:ext cx="1321406" cy="745925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39" name="Flowchart: Process 83"/>
          <p:cNvSpPr/>
          <p:nvPr/>
        </p:nvSpPr>
        <p:spPr>
          <a:xfrm>
            <a:off x="7380312" y="2780928"/>
            <a:ext cx="1321406" cy="745925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41" name="Flowchart: Process 83"/>
          <p:cNvSpPr/>
          <p:nvPr/>
        </p:nvSpPr>
        <p:spPr>
          <a:xfrm>
            <a:off x="7380312" y="3933056"/>
            <a:ext cx="1321406" cy="745925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42" name="Flowchart: Process 79"/>
          <p:cNvSpPr/>
          <p:nvPr/>
        </p:nvSpPr>
        <p:spPr>
          <a:xfrm>
            <a:off x="4640619" y="5950536"/>
            <a:ext cx="1465633" cy="466431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3" name="Flowchart: Process 98"/>
          <p:cNvSpPr/>
          <p:nvPr/>
        </p:nvSpPr>
        <p:spPr>
          <a:xfrm>
            <a:off x="4572000" y="2636912"/>
            <a:ext cx="1465633" cy="61044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4" name="Flowchart: Process 68"/>
          <p:cNvSpPr/>
          <p:nvPr/>
        </p:nvSpPr>
        <p:spPr>
          <a:xfrm>
            <a:off x="4572000" y="4005064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Flowchart: Process 92"/>
          <p:cNvSpPr/>
          <p:nvPr/>
        </p:nvSpPr>
        <p:spPr>
          <a:xfrm>
            <a:off x="4645935" y="4981818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pic>
        <p:nvPicPr>
          <p:cNvPr id="46" name="Kuva 45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820" y="3068960"/>
            <a:ext cx="368631" cy="174877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5796136" y="2564904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(*) 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796136" y="3861048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(*) </a:t>
            </a:r>
          </a:p>
        </p:txBody>
      </p:sp>
      <p:sp>
        <p:nvSpPr>
          <p:cNvPr id="47" name="Suorakulmio 46"/>
          <p:cNvSpPr/>
          <p:nvPr/>
        </p:nvSpPr>
        <p:spPr>
          <a:xfrm>
            <a:off x="5868144" y="5765870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(*) </a:t>
            </a:r>
          </a:p>
        </p:txBody>
      </p:sp>
      <p:sp>
        <p:nvSpPr>
          <p:cNvPr id="48" name="Suorakulmio 47"/>
          <p:cNvSpPr/>
          <p:nvPr/>
        </p:nvSpPr>
        <p:spPr>
          <a:xfrm>
            <a:off x="5868144" y="4883850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(*) </a:t>
            </a:r>
          </a:p>
        </p:txBody>
      </p:sp>
      <p:pic>
        <p:nvPicPr>
          <p:cNvPr id="40" name="Kuva 45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221088"/>
            <a:ext cx="368631" cy="17487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993" y="3717032"/>
            <a:ext cx="313693" cy="187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972" y="3676203"/>
            <a:ext cx="317087" cy="2113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079" y="3714600"/>
            <a:ext cx="271751" cy="1811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453" y="3729921"/>
            <a:ext cx="260226" cy="1717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184" y="3714601"/>
            <a:ext cx="288113" cy="190032"/>
          </a:xfrm>
          <a:prstGeom prst="rect">
            <a:avLst/>
          </a:prstGeom>
        </p:spPr>
      </p:pic>
      <p:sp>
        <p:nvSpPr>
          <p:cNvPr id="49" name="Flowchart: Process 83"/>
          <p:cNvSpPr/>
          <p:nvPr/>
        </p:nvSpPr>
        <p:spPr>
          <a:xfrm>
            <a:off x="7380312" y="4869160"/>
            <a:ext cx="1321406" cy="745925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</p:spTree>
    <p:extLst>
      <p:ext uri="{BB962C8B-B14F-4D97-AF65-F5344CB8AC3E}">
        <p14:creationId xmlns:p14="http://schemas.microsoft.com/office/powerpoint/2010/main" val="1536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Words>767</Words>
  <Application>Microsoft Office PowerPoint</Application>
  <PresentationFormat>On-screen Show (4:3)</PresentationFormat>
  <Paragraphs>404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Jari Linden</cp:lastModifiedBy>
  <cp:revision>264</cp:revision>
  <cp:lastPrinted>2017-01-25T08:20:13Z</cp:lastPrinted>
  <dcterms:created xsi:type="dcterms:W3CDTF">2012-11-06T06:14:27Z</dcterms:created>
  <dcterms:modified xsi:type="dcterms:W3CDTF">2017-01-25T08:40:00Z</dcterms:modified>
</cp:coreProperties>
</file>