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5"/>
  </p:sldMasterIdLst>
  <p:notesMasterIdLst>
    <p:notesMasterId r:id="rId9"/>
  </p:notesMasterIdLst>
  <p:handoutMasterIdLst>
    <p:handoutMasterId r:id="rId10"/>
  </p:handoutMasterIdLst>
  <p:sldIdLst>
    <p:sldId id="313" r:id="rId6"/>
    <p:sldId id="309" r:id="rId7"/>
    <p:sldId id="310" r:id="rId8"/>
  </p:sldIdLst>
  <p:sldSz cx="9144000" cy="6858000" type="screen4x3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D"/>
    <a:srgbClr val="EC008C"/>
    <a:srgbClr val="F58220"/>
    <a:srgbClr val="FFCB05"/>
    <a:srgbClr val="8DC63F"/>
    <a:srgbClr val="B41E8E"/>
    <a:srgbClr val="A41C56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>
      <p:cViewPr>
        <p:scale>
          <a:sx n="82" d="100"/>
          <a:sy n="82" d="100"/>
        </p:scale>
        <p:origin x="-165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66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1"/>
            <a:ext cx="289066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00597-EF95-4033-8018-21829B786422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9066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377363"/>
            <a:ext cx="289066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ED8BE-6130-4167-9090-B225EBA85C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541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FA4EF82-B40B-4DF5-9503-5623395C9B6C}" type="datetimeFigureOut">
              <a:rPr lang="fi-FI"/>
              <a:pPr>
                <a:defRPr/>
              </a:pPr>
              <a:t>29.5.2015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5CB7A36-4BA5-42ED-8F82-1E620F6B4C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771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922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18728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0"/>
          </p:nvPr>
        </p:nvSpPr>
        <p:spPr>
          <a:xfrm>
            <a:off x="6084168" y="4868863"/>
            <a:ext cx="305983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1"/>
          </p:nvPr>
        </p:nvSpPr>
        <p:spPr>
          <a:xfrm>
            <a:off x="0" y="4868863"/>
            <a:ext cx="183569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 smtClean="0"/>
          </a:p>
        </p:txBody>
      </p:sp>
      <p:sp>
        <p:nvSpPr>
          <p:cNvPr id="11" name="Kuvan paikkamerkki 10"/>
          <p:cNvSpPr>
            <a:spLocks noGrp="1"/>
          </p:cNvSpPr>
          <p:nvPr>
            <p:ph type="pic" sz="quarter" idx="12"/>
          </p:nvPr>
        </p:nvSpPr>
        <p:spPr>
          <a:xfrm>
            <a:off x="1835696" y="4868863"/>
            <a:ext cx="424919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5025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lkkä sisältö, tyhjä taust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62DC4DA-DE5A-4AB0-BA56-02914E72EFD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8118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elkkä sisältö, tyhjä taust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71307A6-3B05-4664-865A-6D838F402F9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6722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elkkä sisältö, tyhjä tausta, ilman sivunumer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034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elkkä sisältö, tyhjä tausta, ilman sivunumer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6"/>
          <p:cNvSpPr>
            <a:spLocks noGrp="1"/>
          </p:cNvSpPr>
          <p:nvPr>
            <p:ph type="pic" sz="quarter" idx="11"/>
          </p:nvPr>
        </p:nvSpPr>
        <p:spPr>
          <a:xfrm>
            <a:off x="6084168" y="4868863"/>
            <a:ext cx="305983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8" name="Kuvan paikkamerkki 8"/>
          <p:cNvSpPr>
            <a:spLocks noGrp="1"/>
          </p:cNvSpPr>
          <p:nvPr>
            <p:ph type="pic" sz="quarter" idx="12"/>
          </p:nvPr>
        </p:nvSpPr>
        <p:spPr>
          <a:xfrm>
            <a:off x="0" y="4868863"/>
            <a:ext cx="183569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 smtClean="0"/>
          </a:p>
        </p:txBody>
      </p:sp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1835696" y="4868863"/>
            <a:ext cx="424919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1683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1015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7925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2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7478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9359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853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53292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1159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0853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6E810-AD66-4DDA-B609-6771D9A784D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0385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D8EB-98B1-44D5-A2F2-E64B0771019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08843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tyhjä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0920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2BA8A-518F-4B7C-BA6C-F6E77DA97A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0505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39932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D5919-756A-404F-BCEE-0BF8B4C6BE4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96613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742DA22-7A28-4A56-A642-0F06CB1B7639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13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7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104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7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6778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9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8361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7" name="Kuvan paikkamerkki 7"/>
          <p:cNvSpPr>
            <a:spLocks noGrp="1"/>
          </p:cNvSpPr>
          <p:nvPr>
            <p:ph type="pic" sz="quarter" idx="1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0773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168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D305E-6CEF-463E-BD39-17FED0505B1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680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15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0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8313" y="6237288"/>
            <a:ext cx="597535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688" y="6237288"/>
            <a:ext cx="21701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D88161F4-34E0-4338-8BA2-BDD84322233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510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2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2 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S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35958" y="595053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57329" y="4006354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22800" y="2890021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557740" y="1700808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ECTS 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 A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549897" y="69269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 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934590" y="5792446"/>
            <a:ext cx="821372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Study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541679" y="4974603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1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1 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733042" y="4795263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Safety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Issues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Industry,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3995936" y="5733256"/>
            <a:ext cx="1120419" cy="682623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The World of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From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Food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Supplies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Culinary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products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901986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997848" y="5000964"/>
            <a:ext cx="1234827" cy="56427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for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503125" y="6165015"/>
            <a:ext cx="1234827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Interactive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Customer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Service and Personal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Selling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819133" y="4727783"/>
            <a:ext cx="921219" cy="866019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Entrepreneur-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ship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Contract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Law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497413" y="4868090"/>
            <a:ext cx="1234827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Basics of Hotel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Lodging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Business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Swedish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97" name="Flowchart: Process 96"/>
          <p:cNvSpPr/>
          <p:nvPr/>
        </p:nvSpPr>
        <p:spPr>
          <a:xfrm>
            <a:off x="5503125" y="5565236"/>
            <a:ext cx="1229115" cy="5093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Skills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Restaurant Business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6" name="Tekstiruutu 2"/>
          <p:cNvSpPr txBox="1"/>
          <p:nvPr/>
        </p:nvSpPr>
        <p:spPr>
          <a:xfrm>
            <a:off x="3314732" y="2055751"/>
            <a:ext cx="222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b="1" dirty="0" smtClean="0">
                <a:latin typeface="Arial Narrow" panose="020B0606020202030204" pitchFamily="34" charset="0"/>
              </a:rPr>
              <a:t>The </a:t>
            </a:r>
            <a:r>
              <a:rPr lang="fi-FI" b="1" dirty="0" err="1" smtClean="0">
                <a:latin typeface="Arial Narrow" panose="020B0606020202030204" pitchFamily="34" charset="0"/>
              </a:rPr>
              <a:t>First</a:t>
            </a:r>
            <a:r>
              <a:rPr lang="fi-FI" b="1" dirty="0" smtClean="0">
                <a:latin typeface="Arial Narrow" panose="020B0606020202030204" pitchFamily="34" charset="0"/>
              </a:rPr>
              <a:t> </a:t>
            </a:r>
            <a:r>
              <a:rPr lang="fi-FI" b="1" dirty="0" err="1" smtClean="0">
                <a:latin typeface="Arial Narrow" panose="020B0606020202030204" pitchFamily="34" charset="0"/>
              </a:rPr>
              <a:t>Year</a:t>
            </a:r>
            <a:r>
              <a:rPr lang="fi-FI" b="1" dirty="0" smtClean="0">
                <a:latin typeface="Arial Narrow" panose="020B0606020202030204" pitchFamily="34" charset="0"/>
              </a:rPr>
              <a:t> </a:t>
            </a:r>
            <a:r>
              <a:rPr lang="fi-FI" b="1" dirty="0" err="1" smtClean="0">
                <a:latin typeface="Arial Narrow" panose="020B0606020202030204" pitchFamily="34" charset="0"/>
              </a:rPr>
              <a:t>Studies</a:t>
            </a:r>
            <a:r>
              <a:rPr lang="fi-FI" b="1" dirty="0" smtClean="0">
                <a:latin typeface="Arial Narrow" panose="020B0606020202030204" pitchFamily="34" charset="0"/>
              </a:rPr>
              <a:t> </a:t>
            </a:r>
            <a:endParaRPr lang="fi-FI" b="1" dirty="0"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329" y="758315"/>
            <a:ext cx="768350" cy="540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6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2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2 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S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35958" y="595053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57329" y="4006354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522800" y="2890021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966172" y="1535758"/>
            <a:ext cx="1242909" cy="2669690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Food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Beverages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ECT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1100" dirty="0">
              <a:solidFill>
                <a:srgbClr val="FF0000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57740" y="1700808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sz="1200" dirty="0" smtClean="0">
                <a:latin typeface="Arial Narrow" panose="020B0606020202030204" pitchFamily="34" charset="0"/>
              </a:rPr>
              <a:t> ECTS 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 A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7079" y="3552384"/>
            <a:ext cx="863504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Internship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56496" y="66498"/>
            <a:ext cx="576064" cy="3603846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Thesis</a:t>
            </a:r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</a:p>
          <a:p>
            <a:endParaRPr lang="fi-FI" sz="1100" b="0" dirty="0" smtClean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549897" y="692696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2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 </a:t>
            </a:r>
            <a:endParaRPr lang="fi-FI" sz="12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934590" y="5821438"/>
            <a:ext cx="821372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Study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 </a:t>
            </a:r>
            <a:b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541679" y="4974603"/>
            <a:ext cx="910804" cy="27321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200" dirty="0" smtClean="0">
                <a:latin typeface="Arial Narrow" panose="020B0606020202030204" pitchFamily="34" charset="0"/>
              </a:rPr>
              <a:t>30 ECTS</a:t>
            </a:r>
            <a:endParaRPr lang="fi-FI" sz="1200" dirty="0">
              <a:latin typeface="Arial Narrow" panose="020B060602020203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1 A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1 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3997848" y="4291957"/>
            <a:ext cx="1190516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733042" y="4795263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Safety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Issues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Industry,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3995936" y="5733256"/>
            <a:ext cx="1120419" cy="682623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The World of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From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Food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Supplies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Culinary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products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2185537" y="1316973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Management and Planning,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901986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997848" y="5000964"/>
            <a:ext cx="1234827" cy="56427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for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386287" y="4191021"/>
            <a:ext cx="1465633" cy="60424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Managerial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Accounting for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Industry,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503125" y="6165015"/>
            <a:ext cx="1234827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Interactive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Customer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Service and Personal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Selling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819133" y="4727783"/>
            <a:ext cx="936829" cy="866019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Entrepreneur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ship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Contract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Law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497413" y="4868090"/>
            <a:ext cx="1234827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Basics of Hotel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Lodging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Business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Swedish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719904" y="1796572"/>
            <a:ext cx="1465633" cy="124818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Human Resource Management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+ 5 ECTS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85537" y="669540"/>
            <a:ext cx="1465633" cy="61044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Economic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Analysis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Decision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Making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5503125" y="5565236"/>
            <a:ext cx="1229115" cy="5093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Skills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Restaurant Business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386287" y="2983118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755672" y="4259926"/>
            <a:ext cx="1527552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 Knowledge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Production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of Restaurant Services,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695357" y="3103222"/>
            <a:ext cx="1564262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Production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of Catering Services, 5 ECTS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2" name="Flowchart: Process 101"/>
          <p:cNvSpPr/>
          <p:nvPr/>
        </p:nvSpPr>
        <p:spPr>
          <a:xfrm>
            <a:off x="2335200" y="3623752"/>
            <a:ext cx="1542193" cy="53320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Quality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Control Management in Food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Process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, 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764001" y="3670343"/>
            <a:ext cx="1465633" cy="53843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Advanced Food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Production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Gastronomy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2229634" y="1862964"/>
            <a:ext cx="1462694" cy="61402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Operative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Management in Food and Restaurant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Field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, 5 ECTS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5730446" y="60748"/>
            <a:ext cx="753244" cy="93871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Internship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1" name="Flowchart: Process 101"/>
          <p:cNvSpPr/>
          <p:nvPr/>
        </p:nvSpPr>
        <p:spPr>
          <a:xfrm>
            <a:off x="539551" y="737139"/>
            <a:ext cx="1465633" cy="579834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 in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Economy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7757809" y="999467"/>
            <a:ext cx="792088" cy="5160438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Optional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Studies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incl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languages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)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25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572812"/>
            <a:ext cx="256325" cy="121600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5581245" y="2512986"/>
            <a:ext cx="902445" cy="695815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Research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&amp;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Development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Skills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6570583" y="2711336"/>
            <a:ext cx="252028" cy="72008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1179394" y="66497"/>
            <a:ext cx="421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latin typeface="Arial Narrow" panose="020B0606020202030204" pitchFamily="34" charset="0"/>
              </a:rPr>
              <a:t>Management of Food and </a:t>
            </a:r>
            <a:r>
              <a:rPr lang="fi-FI" b="1" dirty="0" err="1" smtClean="0">
                <a:latin typeface="Arial Narrow" panose="020B0606020202030204" pitchFamily="34" charset="0"/>
              </a:rPr>
              <a:t>Beverage</a:t>
            </a:r>
            <a:r>
              <a:rPr lang="fi-FI" b="1" dirty="0" smtClean="0">
                <a:latin typeface="Arial Narrow" panose="020B0606020202030204" pitchFamily="34" charset="0"/>
              </a:rPr>
              <a:t> Services</a:t>
            </a:r>
            <a:endParaRPr lang="fi-FI" b="1" dirty="0">
              <a:latin typeface="Arial Narrow" panose="020B0606020202030204" pitchFamily="34" charset="0"/>
            </a:endParaRPr>
          </a:p>
        </p:txBody>
      </p:sp>
      <p:pic>
        <p:nvPicPr>
          <p:cNvPr id="67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30" y="2890021"/>
            <a:ext cx="368631" cy="174877"/>
          </a:xfrm>
          <a:prstGeom prst="rect">
            <a:avLst/>
          </a:prstGeom>
        </p:spPr>
      </p:pic>
      <p:sp>
        <p:nvSpPr>
          <p:cNvPr id="5" name="Left-Right Arrow 4"/>
          <p:cNvSpPr/>
          <p:nvPr/>
        </p:nvSpPr>
        <p:spPr>
          <a:xfrm>
            <a:off x="5188364" y="2689880"/>
            <a:ext cx="314761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7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 smtClean="0">
                <a:latin typeface="Arial Narrow" panose="020B0606020202030204" pitchFamily="34" charset="0"/>
              </a:rPr>
              <a:t>2 A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2 </a:t>
            </a:r>
            <a:r>
              <a:rPr lang="fi-FI" sz="1400" dirty="0" smtClean="0">
                <a:latin typeface="Arial Narrow" panose="020B0606020202030204" pitchFamily="34" charset="0"/>
              </a:rPr>
              <a:t>S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 smtClean="0">
                <a:latin typeface="Arial Narrow" panose="020B0606020202030204" pitchFamily="34" charset="0"/>
              </a:rPr>
              <a:t>3 A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 S</a:t>
            </a:r>
            <a:endParaRPr lang="fi-FI" sz="14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37377" y="591178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ECTS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58748" y="3967600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76456" y="2976526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700636" y="1562837"/>
            <a:ext cx="1119092" cy="2658251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Workshops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659159" y="1662054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</a:t>
            </a:r>
            <a:r>
              <a:rPr lang="fi-FI" sz="1100" dirty="0" smtClean="0">
                <a:latin typeface="Arial Narrow" panose="020B0606020202030204" pitchFamily="34" charset="0"/>
              </a:rPr>
              <a:t> 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4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4 A</a:t>
            </a:r>
            <a:endParaRPr lang="fi-FI" sz="14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3205" y="3775045"/>
            <a:ext cx="720080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Internship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588224" y="0"/>
            <a:ext cx="576064" cy="365955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Thesis</a:t>
            </a:r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endParaRPr lang="fi-FI" sz="1100" b="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100" b="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</a:p>
          <a:p>
            <a:endParaRPr lang="fi-FI" sz="1100" b="0" dirty="0" smtClean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  <a:p>
            <a:endParaRPr lang="fi-FI" sz="1100" b="0" dirty="0">
              <a:latin typeface="Arial Narrow" panose="020B060602020203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651316" y="653942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30 ECTS </a:t>
            </a:r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6444209" y="5806885"/>
            <a:ext cx="1224136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Study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643098" y="4935849"/>
            <a:ext cx="910804" cy="257823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100" dirty="0" smtClean="0">
                <a:latin typeface="Arial Narrow" panose="020B0606020202030204" pitchFamily="34" charset="0"/>
              </a:rPr>
              <a:t>30 ECTS</a:t>
            </a:r>
            <a:endParaRPr lang="fi-FI" sz="1100" dirty="0">
              <a:latin typeface="Arial Narrow" panose="020B060602020203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>
                <a:latin typeface="Arial Narrow" panose="020B0606020202030204" pitchFamily="34" charset="0"/>
              </a:rPr>
              <a:t>1</a:t>
            </a:r>
            <a:r>
              <a:rPr lang="fi-FI" sz="1400" dirty="0" smtClean="0">
                <a:latin typeface="Arial Narrow" panose="020B0606020202030204" pitchFamily="34" charset="0"/>
              </a:rPr>
              <a:t> </a:t>
            </a:r>
            <a:r>
              <a:rPr lang="fi-FI" sz="1400" dirty="0">
                <a:latin typeface="Arial Narrow" panose="020B0606020202030204" pitchFamily="34" charset="0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303990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sz="1400" dirty="0" smtClean="0">
                <a:latin typeface="Arial Narrow" panose="020B0606020202030204" pitchFamily="34" charset="0"/>
              </a:rPr>
              <a:t>1 S</a:t>
            </a:r>
            <a:endParaRPr lang="fi-FI" sz="14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3629213" y="4303396"/>
            <a:ext cx="1190515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533874" y="4780205"/>
            <a:ext cx="1465633" cy="435826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Safety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Issues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the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Industry, 5 ECTS</a:t>
            </a:r>
          </a:p>
        </p:txBody>
      </p:sp>
      <p:sp>
        <p:nvSpPr>
          <p:cNvPr id="71" name="Flowchart: Process 70"/>
          <p:cNvSpPr/>
          <p:nvPr/>
        </p:nvSpPr>
        <p:spPr>
          <a:xfrm>
            <a:off x="3699309" y="5744696"/>
            <a:ext cx="1120419" cy="58661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The World of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76" name="Flowchart: Process 75"/>
          <p:cNvSpPr/>
          <p:nvPr/>
        </p:nvSpPr>
        <p:spPr>
          <a:xfrm>
            <a:off x="2159200" y="4941168"/>
            <a:ext cx="1358153" cy="1392155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From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Food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Supplies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to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Culinary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products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10 ECTS</a:t>
            </a:r>
          </a:p>
        </p:txBody>
      </p:sp>
      <p:sp>
        <p:nvSpPr>
          <p:cNvPr id="79" name="Flowchart: Process 78"/>
          <p:cNvSpPr/>
          <p:nvPr/>
        </p:nvSpPr>
        <p:spPr>
          <a:xfrm>
            <a:off x="2195736" y="1340953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Management and Planning,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533872" y="5866892"/>
            <a:ext cx="143420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3622197" y="4873717"/>
            <a:ext cx="1192942" cy="657593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Marketing for the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82" name="Flowchart: Process 81"/>
          <p:cNvSpPr/>
          <p:nvPr/>
        </p:nvSpPr>
        <p:spPr>
          <a:xfrm>
            <a:off x="2133728" y="4191021"/>
            <a:ext cx="1383626" cy="56591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Managerial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Accounting for the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Industry, </a:t>
            </a:r>
            <a:b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4897104" y="6234572"/>
            <a:ext cx="1359949" cy="578804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Vuorovaikutteinen asiakaspalvelu ja myyntityö5 op</a:t>
            </a: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6544570" y="4941168"/>
            <a:ext cx="1221159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Entrepreneur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ship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Contract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Law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</a:p>
        </p:txBody>
      </p:sp>
      <p:sp>
        <p:nvSpPr>
          <p:cNvPr id="91" name="Flowchart: Process 90"/>
          <p:cNvSpPr/>
          <p:nvPr/>
        </p:nvSpPr>
        <p:spPr>
          <a:xfrm>
            <a:off x="4902028" y="4896001"/>
            <a:ext cx="1359948" cy="64902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Basics of Hotel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Lodging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Business </a:t>
            </a: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</a:p>
        </p:txBody>
      </p:sp>
      <p:sp>
        <p:nvSpPr>
          <p:cNvPr id="93" name="Flowchart: Process 92"/>
          <p:cNvSpPr/>
          <p:nvPr/>
        </p:nvSpPr>
        <p:spPr>
          <a:xfrm>
            <a:off x="533872" y="5297430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!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Swedish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539553" y="1917794"/>
            <a:ext cx="1428522" cy="97416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Human Resource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Management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+ 5 ECTS   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95735" y="570244"/>
            <a:ext cx="1465633" cy="610447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Economic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Analysis and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Decision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Making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</a:t>
            </a:r>
            <a:b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</a:b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</a:p>
        </p:txBody>
      </p:sp>
      <p:sp>
        <p:nvSpPr>
          <p:cNvPr id="97" name="Flowchart: Process 96"/>
          <p:cNvSpPr/>
          <p:nvPr/>
        </p:nvSpPr>
        <p:spPr>
          <a:xfrm>
            <a:off x="4940452" y="5637246"/>
            <a:ext cx="1317777" cy="507752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Basic </a:t>
            </a:r>
            <a:r>
              <a:rPr lang="fi-FI" sz="1100" dirty="0" err="1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Skills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 Restaurant Business 5 ECTS</a:t>
            </a:r>
          </a:p>
        </p:txBody>
      </p:sp>
      <p:sp>
        <p:nvSpPr>
          <p:cNvPr id="99" name="Flowchart: Process 98"/>
          <p:cNvSpPr/>
          <p:nvPr/>
        </p:nvSpPr>
        <p:spPr>
          <a:xfrm>
            <a:off x="2123728" y="2564903"/>
            <a:ext cx="1465633" cy="466431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English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for International</a:t>
            </a: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</a:t>
            </a:r>
            <a:r>
              <a:rPr lang="fi-FI" sz="1100" b="1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</a:t>
            </a:r>
            <a:endParaRPr lang="fi-FI" sz="1100" b="1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123728" y="3659551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E-marketing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2123728" y="1917795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Operative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Management in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Hospitality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Field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2" name="Flowchart: Process 101"/>
          <p:cNvSpPr/>
          <p:nvPr/>
        </p:nvSpPr>
        <p:spPr>
          <a:xfrm>
            <a:off x="533873" y="2910659"/>
            <a:ext cx="1434201" cy="69444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Event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Meeting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Production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533874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Production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of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533873" y="4191021"/>
            <a:ext cx="1465633" cy="5166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Russian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Tourist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60" name="TextBox 9"/>
          <p:cNvSpPr txBox="1"/>
          <p:nvPr/>
        </p:nvSpPr>
        <p:spPr>
          <a:xfrm>
            <a:off x="5166124" y="65905"/>
            <a:ext cx="720080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100" dirty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Internship</a:t>
            </a:r>
            <a:endParaRPr lang="fi-FI" sz="1100" dirty="0" smtClean="0"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100" dirty="0" smtClean="0"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15 ECTS</a:t>
            </a:r>
          </a:p>
          <a:p>
            <a:pPr algn="ctr"/>
            <a:endParaRPr lang="fi-FI" sz="1100" dirty="0">
              <a:latin typeface="Arial Narrow" panose="020B0606020202030204" pitchFamily="34" charset="0"/>
            </a:endParaRPr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368152" cy="57282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Industry in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Economic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7904871" y="372810"/>
            <a:ext cx="771585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Optional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Studies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incl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languages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)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25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645" y="4586209"/>
            <a:ext cx="222121" cy="105373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5166124" y="2596705"/>
            <a:ext cx="1038157" cy="869258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Research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&amp;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Development</a:t>
            </a:r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dirty="0" err="1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Skills</a:t>
            </a:r>
            <a:endParaRPr lang="fi-FI" sz="1100" dirty="0" smtClean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100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5 ECTS</a:t>
            </a:r>
            <a:endParaRPr lang="fi-FI" sz="1100" dirty="0">
              <a:solidFill>
                <a:schemeClr val="tx1"/>
              </a:solidFill>
              <a:latin typeface="Arial Narrow" panose="020B0606020202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6239179" y="2622573"/>
            <a:ext cx="208006" cy="9837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1746372" y="36680"/>
            <a:ext cx="3194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>
                <a:latin typeface="Arial Narrow" panose="020B0606020202030204" pitchFamily="34" charset="0"/>
              </a:rPr>
              <a:t>Management of </a:t>
            </a:r>
            <a:r>
              <a:rPr lang="fi-FI" b="1" dirty="0" err="1" smtClean="0">
                <a:latin typeface="Arial Narrow" panose="020B0606020202030204" pitchFamily="34" charset="0"/>
              </a:rPr>
              <a:t>Tourism</a:t>
            </a:r>
            <a:r>
              <a:rPr lang="fi-FI" b="1" dirty="0" smtClean="0">
                <a:latin typeface="Arial Narrow" panose="020B0606020202030204" pitchFamily="34" charset="0"/>
              </a:rPr>
              <a:t> Services</a:t>
            </a:r>
            <a:endParaRPr lang="fi-FI" b="1" dirty="0">
              <a:latin typeface="Arial Narrow" panose="020B0606020202030204" pitchFamily="34" charset="0"/>
            </a:endParaRPr>
          </a:p>
        </p:txBody>
      </p:sp>
      <p:pic>
        <p:nvPicPr>
          <p:cNvPr id="67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30" y="2870997"/>
            <a:ext cx="368631" cy="174877"/>
          </a:xfrm>
          <a:prstGeom prst="rect">
            <a:avLst/>
          </a:prstGeom>
        </p:spPr>
      </p:pic>
      <p:sp>
        <p:nvSpPr>
          <p:cNvPr id="74" name="Left-Right Arrow 73"/>
          <p:cNvSpPr/>
          <p:nvPr/>
        </p:nvSpPr>
        <p:spPr>
          <a:xfrm>
            <a:off x="4902028" y="2666842"/>
            <a:ext cx="254249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10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93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cbf1d70-0686-4af9-897b-e669bf036024">SAVONIA-1134-62</_dlc_DocId>
    <_dlc_DocIdUrl xmlns="bcbf1d70-0686-4af9-897b-e669bf036024">
      <Url>https://santra.savonia.fi/tukipalvelut/viestinta/visuaalinen-ilme/_layouts/DocIdRedir.aspx?ID=SAVONIA-1134-62</Url>
      <Description>SAVONIA-1134-62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12A1419EF4C634B99DFEC810184253A" ma:contentTypeVersion="4" ma:contentTypeDescription="Luo uusi asiakirja." ma:contentTypeScope="" ma:versionID="30f663288bd2e1c72c58cc450b20e423">
  <xsd:schema xmlns:xsd="http://www.w3.org/2001/XMLSchema" xmlns:xs="http://www.w3.org/2001/XMLSchema" xmlns:p="http://schemas.microsoft.com/office/2006/metadata/properties" xmlns:ns2="bcbf1d70-0686-4af9-897b-e669bf036024" targetNamespace="http://schemas.microsoft.com/office/2006/metadata/properties" ma:root="true" ma:fieldsID="e29bd19961912ca0431e39b2278e6297" ns2:_="">
    <xsd:import namespace="bcbf1d70-0686-4af9-897b-e669bf03602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f1d70-0686-4af9-897b-e669bf0360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8BB76A6-83A8-4D11-A7F4-C208B43CF7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08D4E6-82F1-49DF-A036-48B70A533A19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cbf1d70-0686-4af9-897b-e669bf036024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0D4ADC-1C0F-4077-ADFC-535C65C8D9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f1d70-0686-4af9-897b-e669bf0360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7F8B058-081F-441A-B5EF-D8A560B37A6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1885</TotalTime>
  <Words>563</Words>
  <Application>Microsoft Office PowerPoint</Application>
  <PresentationFormat>On-screen Show (4:3)</PresentationFormat>
  <Paragraphs>212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1_Savonia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Savonia-ammattikorkeakoulu koulutuksen esittely</dc:title>
  <dc:creator>ka46919</dc:creator>
  <cp:lastModifiedBy>Jorma Korhonen</cp:lastModifiedBy>
  <cp:revision>271</cp:revision>
  <cp:lastPrinted>2015-05-28T06:18:13Z</cp:lastPrinted>
  <dcterms:created xsi:type="dcterms:W3CDTF">2011-03-03T09:50:52Z</dcterms:created>
  <dcterms:modified xsi:type="dcterms:W3CDTF">2015-05-29T06:26:05Z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0x010100D12A1419EF4C634B99DFEC810184253A</vt:lpwstr>
  </property>
  <property fmtid="{D5CDD505-2E9C-101B-9397-08002B2CF9AE}" pid="3" name="_dlc_DocIdItemGuid">
    <vt:lpwstr>9ebe3d75-3164-4eaa-aa71-0a073e1499ac</vt:lpwstr>
  </property>
</Properties>
</file>