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8" r:id="rId3"/>
    <p:sldId id="270" r:id="rId4"/>
    <p:sldId id="269" r:id="rId5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1E8E"/>
    <a:srgbClr val="8DC63F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36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/>
          <a:lstStyle>
            <a:lvl1pPr algn="r">
              <a:defRPr sz="1200"/>
            </a:lvl1pPr>
          </a:lstStyle>
          <a:p>
            <a:fld id="{704377B1-427D-438A-AE8D-E0037AD3650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43" tIns="47621" rIns="95243" bIns="47621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9"/>
          </a:xfrm>
          <a:prstGeom prst="rect">
            <a:avLst/>
          </a:prstGeom>
        </p:spPr>
        <p:txBody>
          <a:bodyPr vert="horz" lIns="95243" tIns="47621" rIns="95243" bIns="476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4"/>
          </a:xfrm>
          <a:prstGeom prst="rect">
            <a:avLst/>
          </a:prstGeom>
        </p:spPr>
        <p:txBody>
          <a:bodyPr vert="horz" lIns="95243" tIns="47621" rIns="95243" bIns="47621" rtlCol="0" anchor="b"/>
          <a:lstStyle>
            <a:lvl1pPr algn="r">
              <a:defRPr sz="1200"/>
            </a:lvl1pPr>
          </a:lstStyle>
          <a:p>
            <a:fld id="{871A83F2-B996-4FB7-8172-DD385AE0D3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680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686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15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10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55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09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324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70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96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90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52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58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808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2DA22-7A28-4A56-A642-0F06CB1B763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4FCB-89F5-4CCE-B99B-230BFD5609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1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6400800" cy="1752600"/>
          </a:xfrm>
        </p:spPr>
        <p:txBody>
          <a:bodyPr>
            <a:normAutofit/>
          </a:bodyPr>
          <a:lstStyle/>
          <a:p>
            <a:endParaRPr lang="fi-FI" sz="1800" dirty="0">
              <a:solidFill>
                <a:srgbClr val="8DC63F"/>
              </a:solidFill>
            </a:endParaRPr>
          </a:p>
          <a:p>
            <a:endParaRPr lang="fi-FI" sz="1800" dirty="0">
              <a:solidFill>
                <a:srgbClr val="B41E8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76672"/>
            <a:ext cx="252028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Perusopinnot 20 </a:t>
            </a:r>
            <a:r>
              <a:rPr lang="fi-FI" dirty="0"/>
              <a:t>op</a:t>
            </a:r>
          </a:p>
          <a:p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340768"/>
            <a:ext cx="2520280" cy="646331"/>
          </a:xfrm>
          <a:prstGeom prst="rect">
            <a:avLst/>
          </a:prstGeom>
          <a:solidFill>
            <a:srgbClr val="B41E8E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Pääaineopinnot 80 </a:t>
            </a:r>
            <a:r>
              <a:rPr lang="fi-FI" dirty="0"/>
              <a:t>op</a:t>
            </a:r>
          </a:p>
          <a:p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379686" y="2204864"/>
            <a:ext cx="25202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Sivuaineopinnot 40 op </a:t>
            </a:r>
          </a:p>
          <a:p>
            <a:endParaRPr lang="fi-FI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3054022"/>
            <a:ext cx="2520280" cy="203132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Valinnaiset opinnot 25 op</a:t>
            </a:r>
          </a:p>
          <a:p>
            <a:r>
              <a:rPr lang="fi-FI" dirty="0" smtClean="0"/>
              <a:t>Opiskelija voi  sisällyttää näihin  enintään</a:t>
            </a:r>
          </a:p>
          <a:p>
            <a:r>
              <a:rPr lang="fi-FI" dirty="0" smtClean="0"/>
              <a:t>15 op vapaasti valittavia opintoja (muita kuin </a:t>
            </a:r>
            <a:r>
              <a:rPr lang="fi-FI" dirty="0" err="1" smtClean="0"/>
              <a:t>Reston</a:t>
            </a:r>
            <a:r>
              <a:rPr lang="fi-FI" dirty="0" smtClean="0"/>
              <a:t> opintoja).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3779912" y="980728"/>
            <a:ext cx="252028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Harjoittelu 30 op</a:t>
            </a:r>
          </a:p>
          <a:p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>
            <a:off x="3791446" y="1987099"/>
            <a:ext cx="252028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i-FI" dirty="0" smtClean="0"/>
              <a:t>ONT 15 op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337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7158" y="5950536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78529" y="4006354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0" y="2890021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dirty="0" smtClean="0"/>
              <a:t> op</a:t>
            </a:r>
            <a:endParaRPr lang="fi-FI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7304047" y="1355029"/>
            <a:ext cx="1757487" cy="2304256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Muutos:</a:t>
            </a:r>
          </a:p>
          <a:p>
            <a:pPr algn="ctr"/>
            <a:endParaRPr lang="fi-FI" sz="900" b="1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900" b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Matkailupalvelujen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workshopit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9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78940" y="1700808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dirty="0" smtClean="0"/>
              <a:t>op </a:t>
            </a:r>
            <a:endParaRPr lang="fi-FI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44624" y="414908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828584" y="332656"/>
            <a:ext cx="648072" cy="334354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4" name="TextBox 63"/>
          <p:cNvSpPr txBox="1"/>
          <p:nvPr/>
        </p:nvSpPr>
        <p:spPr>
          <a:xfrm>
            <a:off x="9171097" y="692696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7466278" y="5806885"/>
            <a:ext cx="1465633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162879" y="4974603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70" name="Flowchart: Process 69"/>
          <p:cNvSpPr/>
          <p:nvPr/>
        </p:nvSpPr>
        <p:spPr>
          <a:xfrm>
            <a:off x="755672" y="4780205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4067944" y="5733256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806885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5683314" y="5700674"/>
            <a:ext cx="1586659" cy="49972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-3736949" y="2700516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Pois: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Management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Accounting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804339" y="6234572"/>
            <a:ext cx="1465633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Vuorovaikutteinen asiakaspalvelu ja myyntityö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7469255" y="487371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804340" y="4891521"/>
            <a:ext cx="1465633" cy="649020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-3787989" y="271887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Pois: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Human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Resources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360292" y="4110782"/>
            <a:ext cx="1465633" cy="61044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Setting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the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Scene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016092" y="4898366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376288" y="3617595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eBusiness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802111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823555" y="4149080"/>
            <a:ext cx="1368152" cy="57606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9"/>
          <p:cNvSpPr txBox="1"/>
          <p:nvPr/>
        </p:nvSpPr>
        <p:spPr>
          <a:xfrm>
            <a:off x="-1044624" y="18864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584176" cy="57282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Economics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10692680" y="332656"/>
            <a:ext cx="1321406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8" name="Flowchart: Process 94"/>
          <p:cNvSpPr/>
          <p:nvPr/>
        </p:nvSpPr>
        <p:spPr>
          <a:xfrm>
            <a:off x="4358862" y="3704691"/>
            <a:ext cx="1393625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Research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7601343" y="3269414"/>
            <a:ext cx="2520280" cy="1440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4211960" y="404664"/>
            <a:ext cx="47370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Matkailupalvelujen kehittäminen ja johtaminen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Englanninkielinen </a:t>
            </a:r>
            <a:r>
              <a:rPr lang="fi-FI" b="1" dirty="0" smtClean="0">
                <a:solidFill>
                  <a:srgbClr val="FF0000"/>
                </a:solidFill>
              </a:rPr>
              <a:t>polku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B-vaihtoehto</a:t>
            </a:r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56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844824"/>
            <a:ext cx="368631" cy="174877"/>
          </a:xfrm>
          <a:prstGeom prst="rect">
            <a:avLst/>
          </a:prstGeom>
        </p:spPr>
      </p:pic>
      <p:pic>
        <p:nvPicPr>
          <p:cNvPr id="7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55632" y="2987248"/>
            <a:ext cx="368631" cy="17487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-2582466" y="254591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7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221088"/>
            <a:ext cx="368631" cy="174877"/>
          </a:xfrm>
          <a:prstGeom prst="rect">
            <a:avLst/>
          </a:prstGeom>
        </p:spPr>
      </p:pic>
      <p:pic>
        <p:nvPicPr>
          <p:cNvPr id="7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17032"/>
            <a:ext cx="368631" cy="174877"/>
          </a:xfrm>
          <a:prstGeom prst="rect">
            <a:avLst/>
          </a:prstGeom>
        </p:spPr>
      </p:pic>
      <p:pic>
        <p:nvPicPr>
          <p:cNvPr id="8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980728"/>
            <a:ext cx="368631" cy="174877"/>
          </a:xfrm>
          <a:prstGeom prst="rect">
            <a:avLst/>
          </a:prstGeom>
        </p:spPr>
      </p:pic>
      <p:sp>
        <p:nvSpPr>
          <p:cNvPr id="85" name="Oval 84"/>
          <p:cNvSpPr/>
          <p:nvPr/>
        </p:nvSpPr>
        <p:spPr>
          <a:xfrm>
            <a:off x="1619672" y="4046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9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861048"/>
            <a:ext cx="368631" cy="174877"/>
          </a:xfrm>
          <a:prstGeom prst="rect">
            <a:avLst/>
          </a:prstGeom>
        </p:spPr>
      </p:pic>
      <p:sp>
        <p:nvSpPr>
          <p:cNvPr id="92" name="Oval 91"/>
          <p:cNvSpPr/>
          <p:nvPr/>
        </p:nvSpPr>
        <p:spPr>
          <a:xfrm>
            <a:off x="3347864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08" name="Oval 107"/>
          <p:cNvSpPr/>
          <p:nvPr/>
        </p:nvSpPr>
        <p:spPr>
          <a:xfrm>
            <a:off x="5436096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11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005064"/>
            <a:ext cx="368631" cy="174877"/>
          </a:xfrm>
          <a:prstGeom prst="rect">
            <a:avLst/>
          </a:prstGeom>
        </p:spPr>
      </p:pic>
      <p:pic>
        <p:nvPicPr>
          <p:cNvPr id="112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3116" y="608691"/>
            <a:ext cx="368631" cy="174877"/>
          </a:xfrm>
          <a:prstGeom prst="rect">
            <a:avLst/>
          </a:prstGeom>
        </p:spPr>
      </p:pic>
      <p:sp>
        <p:nvSpPr>
          <p:cNvPr id="113" name="Oval 112"/>
          <p:cNvSpPr/>
          <p:nvPr/>
        </p:nvSpPr>
        <p:spPr>
          <a:xfrm>
            <a:off x="-2516093" y="278755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4" name="Flowchart: Process 113"/>
          <p:cNvSpPr/>
          <p:nvPr/>
        </p:nvSpPr>
        <p:spPr>
          <a:xfrm>
            <a:off x="467544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Management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60848"/>
            <a:ext cx="368631" cy="174877"/>
          </a:xfrm>
          <a:prstGeom prst="rect">
            <a:avLst/>
          </a:prstGeom>
        </p:spPr>
      </p:pic>
      <p:sp>
        <p:nvSpPr>
          <p:cNvPr id="116" name="Oval 115"/>
          <p:cNvSpPr/>
          <p:nvPr/>
        </p:nvSpPr>
        <p:spPr>
          <a:xfrm>
            <a:off x="1403648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7" name="Flowchart: Process 116"/>
          <p:cNvSpPr/>
          <p:nvPr/>
        </p:nvSpPr>
        <p:spPr>
          <a:xfrm>
            <a:off x="2366738" y="2608971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233" y="2879369"/>
            <a:ext cx="368631" cy="174877"/>
          </a:xfrm>
          <a:prstGeom prst="rect">
            <a:avLst/>
          </a:prstGeom>
        </p:spPr>
      </p:pic>
      <p:pic>
        <p:nvPicPr>
          <p:cNvPr id="119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437112"/>
            <a:ext cx="368631" cy="174877"/>
          </a:xfrm>
          <a:prstGeom prst="rect">
            <a:avLst/>
          </a:prstGeom>
        </p:spPr>
      </p:pic>
      <p:sp>
        <p:nvSpPr>
          <p:cNvPr id="120" name="Flowchart: Process 119"/>
          <p:cNvSpPr/>
          <p:nvPr/>
        </p:nvSpPr>
        <p:spPr>
          <a:xfrm>
            <a:off x="733042" y="2612947"/>
            <a:ext cx="1465633" cy="81311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Concepting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1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368631" cy="174877"/>
          </a:xfrm>
          <a:prstGeom prst="rect">
            <a:avLst/>
          </a:prstGeom>
        </p:spPr>
      </p:pic>
      <p:sp>
        <p:nvSpPr>
          <p:cNvPr id="122" name="Flowchart: Process 121"/>
          <p:cNvSpPr/>
          <p:nvPr/>
        </p:nvSpPr>
        <p:spPr>
          <a:xfrm>
            <a:off x="3707904" y="1916832"/>
            <a:ext cx="1770260" cy="58904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Ahead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to the Market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76872"/>
            <a:ext cx="368631" cy="174877"/>
          </a:xfrm>
          <a:prstGeom prst="rect">
            <a:avLst/>
          </a:prstGeom>
        </p:spPr>
      </p:pic>
      <p:sp>
        <p:nvSpPr>
          <p:cNvPr id="124" name="Flowchart: Process 123"/>
          <p:cNvSpPr/>
          <p:nvPr/>
        </p:nvSpPr>
        <p:spPr>
          <a:xfrm>
            <a:off x="1979712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International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Marketing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060848"/>
            <a:ext cx="368631" cy="174877"/>
          </a:xfrm>
          <a:prstGeom prst="rect">
            <a:avLst/>
          </a:prstGeom>
        </p:spPr>
      </p:pic>
      <p:sp>
        <p:nvSpPr>
          <p:cNvPr id="126" name="Oval 125"/>
          <p:cNvSpPr/>
          <p:nvPr/>
        </p:nvSpPr>
        <p:spPr>
          <a:xfrm>
            <a:off x="2915816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4" name="Oval 93"/>
          <p:cNvSpPr/>
          <p:nvPr/>
        </p:nvSpPr>
        <p:spPr>
          <a:xfrm>
            <a:off x="8244408" y="1412776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9" name="Flowchart: Process 98"/>
          <p:cNvSpPr/>
          <p:nvPr/>
        </p:nvSpPr>
        <p:spPr>
          <a:xfrm>
            <a:off x="5592694" y="1404356"/>
            <a:ext cx="1465633" cy="107417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ohtaminen 5 op</a:t>
            </a:r>
          </a:p>
        </p:txBody>
      </p:sp>
      <p:pic>
        <p:nvPicPr>
          <p:cNvPr id="2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340768"/>
            <a:ext cx="360039" cy="353253"/>
          </a:xfrm>
          <a:prstGeom prst="rect">
            <a:avLst/>
          </a:prstGeom>
        </p:spPr>
      </p:pic>
      <p:sp>
        <p:nvSpPr>
          <p:cNvPr id="84" name="Flowchart: Process 83"/>
          <p:cNvSpPr/>
          <p:nvPr/>
        </p:nvSpPr>
        <p:spPr>
          <a:xfrm>
            <a:off x="4283573" y="4204200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8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348" y="4206790"/>
            <a:ext cx="360039" cy="353253"/>
          </a:xfrm>
          <a:prstGeom prst="rect">
            <a:avLst/>
          </a:prstGeom>
        </p:spPr>
      </p:pic>
      <p:sp>
        <p:nvSpPr>
          <p:cNvPr id="101" name="Flowchart: Process 100"/>
          <p:cNvSpPr/>
          <p:nvPr/>
        </p:nvSpPr>
        <p:spPr>
          <a:xfrm>
            <a:off x="2366738" y="3130008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Henkilöstöjohtaminen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141" y="3266433"/>
            <a:ext cx="359970" cy="353185"/>
          </a:xfrm>
          <a:prstGeom prst="rect">
            <a:avLst/>
          </a:prstGeom>
        </p:spPr>
      </p:pic>
      <p:sp>
        <p:nvSpPr>
          <p:cNvPr id="105" name="Flowchart: Process 104"/>
          <p:cNvSpPr/>
          <p:nvPr/>
        </p:nvSpPr>
        <p:spPr>
          <a:xfrm>
            <a:off x="-1843693" y="1742908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Suositellaan :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Henkilöstöjohtaminen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6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004" y="2033511"/>
            <a:ext cx="359970" cy="35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7158" y="5950536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78529" y="4006354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0" y="2890021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dirty="0" smtClean="0"/>
              <a:t> op</a:t>
            </a:r>
            <a:endParaRPr lang="fi-FI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7126274" y="1340768"/>
            <a:ext cx="1757487" cy="2304256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Project</a:t>
            </a:r>
            <a:endParaRPr lang="fi-FI" sz="9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78940" y="1700808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dirty="0" smtClean="0"/>
              <a:t>op </a:t>
            </a:r>
            <a:endParaRPr lang="fi-FI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44624" y="414908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828584" y="332656"/>
            <a:ext cx="648072" cy="334354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4" name="TextBox 63"/>
          <p:cNvSpPr txBox="1"/>
          <p:nvPr/>
        </p:nvSpPr>
        <p:spPr>
          <a:xfrm>
            <a:off x="9171097" y="692696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7466278" y="5806885"/>
            <a:ext cx="1465633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162879" y="4974603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70" name="Flowchart: Process 69"/>
          <p:cNvSpPr/>
          <p:nvPr/>
        </p:nvSpPr>
        <p:spPr>
          <a:xfrm>
            <a:off x="755672" y="4780205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4067944" y="5733256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806885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5683314" y="5700674"/>
            <a:ext cx="1586659" cy="49972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4033365" y="2647493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Management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Accounting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804339" y="6234572"/>
            <a:ext cx="1465633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Vuorovaikutteinen asiakaspalvelu ja myyntityö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7469255" y="487371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804340" y="4891521"/>
            <a:ext cx="1465633" cy="649020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2367377" y="608259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Human Resources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360292" y="4110782"/>
            <a:ext cx="1465633" cy="610447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Setting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the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Scene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016092" y="4898366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376288" y="3617595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eBusiness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" name="Flowchart: Process 102"/>
          <p:cNvSpPr/>
          <p:nvPr/>
        </p:nvSpPr>
        <p:spPr>
          <a:xfrm>
            <a:off x="802111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Activities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823555" y="4149080"/>
            <a:ext cx="1368152" cy="57606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9"/>
          <p:cNvSpPr txBox="1"/>
          <p:nvPr/>
        </p:nvSpPr>
        <p:spPr>
          <a:xfrm>
            <a:off x="-1044624" y="18864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584176" cy="57282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Economics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Flowchart: Process 83"/>
          <p:cNvSpPr/>
          <p:nvPr/>
        </p:nvSpPr>
        <p:spPr>
          <a:xfrm>
            <a:off x="10692680" y="332656"/>
            <a:ext cx="1321406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8" name="Flowchart: Process 94"/>
          <p:cNvSpPr/>
          <p:nvPr/>
        </p:nvSpPr>
        <p:spPr>
          <a:xfrm>
            <a:off x="4358862" y="3704691"/>
            <a:ext cx="1393625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Business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Research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7632340" y="2575485"/>
            <a:ext cx="2520280" cy="1440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4211960" y="404664"/>
            <a:ext cx="4737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Matkailupalvelujen kehittäminen ja johtaminen</a:t>
            </a:r>
          </a:p>
          <a:p>
            <a:r>
              <a:rPr lang="fi-FI" b="1" dirty="0" smtClean="0">
                <a:solidFill>
                  <a:srgbClr val="FF0000"/>
                </a:solidFill>
              </a:rPr>
              <a:t>Englanninkielinen </a:t>
            </a:r>
            <a:r>
              <a:rPr lang="fi-FI" b="1" dirty="0" smtClean="0">
                <a:solidFill>
                  <a:srgbClr val="FF0000"/>
                </a:solidFill>
              </a:rPr>
              <a:t>polku </a:t>
            </a:r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56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844824"/>
            <a:ext cx="368631" cy="174877"/>
          </a:xfrm>
          <a:prstGeom prst="rect">
            <a:avLst/>
          </a:prstGeom>
        </p:spPr>
      </p:pic>
      <p:pic>
        <p:nvPicPr>
          <p:cNvPr id="7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068960"/>
            <a:ext cx="368631" cy="17487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220072" y="2636912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7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221088"/>
            <a:ext cx="368631" cy="174877"/>
          </a:xfrm>
          <a:prstGeom prst="rect">
            <a:avLst/>
          </a:prstGeom>
        </p:spPr>
      </p:pic>
      <p:pic>
        <p:nvPicPr>
          <p:cNvPr id="7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17032"/>
            <a:ext cx="368631" cy="174877"/>
          </a:xfrm>
          <a:prstGeom prst="rect">
            <a:avLst/>
          </a:prstGeom>
        </p:spPr>
      </p:pic>
      <p:pic>
        <p:nvPicPr>
          <p:cNvPr id="8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980728"/>
            <a:ext cx="368631" cy="174877"/>
          </a:xfrm>
          <a:prstGeom prst="rect">
            <a:avLst/>
          </a:prstGeom>
        </p:spPr>
      </p:pic>
      <p:sp>
        <p:nvSpPr>
          <p:cNvPr id="85" name="Oval 84"/>
          <p:cNvSpPr/>
          <p:nvPr/>
        </p:nvSpPr>
        <p:spPr>
          <a:xfrm>
            <a:off x="1619672" y="4046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9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861048"/>
            <a:ext cx="368631" cy="174877"/>
          </a:xfrm>
          <a:prstGeom prst="rect">
            <a:avLst/>
          </a:prstGeom>
        </p:spPr>
      </p:pic>
      <p:sp>
        <p:nvSpPr>
          <p:cNvPr id="92" name="Oval 91"/>
          <p:cNvSpPr/>
          <p:nvPr/>
        </p:nvSpPr>
        <p:spPr>
          <a:xfrm>
            <a:off x="3347864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08" name="Oval 107"/>
          <p:cNvSpPr/>
          <p:nvPr/>
        </p:nvSpPr>
        <p:spPr>
          <a:xfrm>
            <a:off x="5436096" y="3501008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pic>
        <p:nvPicPr>
          <p:cNvPr id="110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005064"/>
            <a:ext cx="368631" cy="174877"/>
          </a:xfrm>
          <a:prstGeom prst="rect">
            <a:avLst/>
          </a:prstGeom>
        </p:spPr>
      </p:pic>
      <p:pic>
        <p:nvPicPr>
          <p:cNvPr id="112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980728"/>
            <a:ext cx="368631" cy="174877"/>
          </a:xfrm>
          <a:prstGeom prst="rect">
            <a:avLst/>
          </a:prstGeom>
        </p:spPr>
      </p:pic>
      <p:sp>
        <p:nvSpPr>
          <p:cNvPr id="113" name="Oval 112"/>
          <p:cNvSpPr/>
          <p:nvPr/>
        </p:nvSpPr>
        <p:spPr>
          <a:xfrm>
            <a:off x="3419872" y="404664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4" name="Flowchart: Process 113"/>
          <p:cNvSpPr/>
          <p:nvPr/>
        </p:nvSpPr>
        <p:spPr>
          <a:xfrm>
            <a:off x="467544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Financial Management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60848"/>
            <a:ext cx="368631" cy="174877"/>
          </a:xfrm>
          <a:prstGeom prst="rect">
            <a:avLst/>
          </a:prstGeom>
        </p:spPr>
      </p:pic>
      <p:sp>
        <p:nvSpPr>
          <p:cNvPr id="116" name="Oval 115"/>
          <p:cNvSpPr/>
          <p:nvPr/>
        </p:nvSpPr>
        <p:spPr>
          <a:xfrm>
            <a:off x="1403648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117" name="Flowchart: Process 116"/>
          <p:cNvSpPr/>
          <p:nvPr/>
        </p:nvSpPr>
        <p:spPr>
          <a:xfrm>
            <a:off x="2217346" y="2581510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8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068960"/>
            <a:ext cx="368631" cy="174877"/>
          </a:xfrm>
          <a:prstGeom prst="rect">
            <a:avLst/>
          </a:prstGeom>
        </p:spPr>
      </p:pic>
      <p:pic>
        <p:nvPicPr>
          <p:cNvPr id="119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437112"/>
            <a:ext cx="368631" cy="174877"/>
          </a:xfrm>
          <a:prstGeom prst="rect">
            <a:avLst/>
          </a:prstGeom>
        </p:spPr>
      </p:pic>
      <p:sp>
        <p:nvSpPr>
          <p:cNvPr id="120" name="Flowchart: Process 119"/>
          <p:cNvSpPr/>
          <p:nvPr/>
        </p:nvSpPr>
        <p:spPr>
          <a:xfrm>
            <a:off x="598823" y="2557286"/>
            <a:ext cx="1465633" cy="81311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Concepting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1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368631" cy="174877"/>
          </a:xfrm>
          <a:prstGeom prst="rect">
            <a:avLst/>
          </a:prstGeom>
        </p:spPr>
      </p:pic>
      <p:sp>
        <p:nvSpPr>
          <p:cNvPr id="122" name="Flowchart: Process 121"/>
          <p:cNvSpPr/>
          <p:nvPr/>
        </p:nvSpPr>
        <p:spPr>
          <a:xfrm>
            <a:off x="3707904" y="1916832"/>
            <a:ext cx="1770260" cy="58904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and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Wellness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Tourism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Ahead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to the Market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3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76872"/>
            <a:ext cx="368631" cy="174877"/>
          </a:xfrm>
          <a:prstGeom prst="rect">
            <a:avLst/>
          </a:prstGeom>
        </p:spPr>
      </p:pic>
      <p:sp>
        <p:nvSpPr>
          <p:cNvPr id="124" name="Flowchart: Process 123"/>
          <p:cNvSpPr/>
          <p:nvPr/>
        </p:nvSpPr>
        <p:spPr>
          <a:xfrm>
            <a:off x="1979712" y="1628800"/>
            <a:ext cx="1351866" cy="55358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International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Marketing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5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060848"/>
            <a:ext cx="368631" cy="174877"/>
          </a:xfrm>
          <a:prstGeom prst="rect">
            <a:avLst/>
          </a:prstGeom>
        </p:spPr>
      </p:pic>
      <p:sp>
        <p:nvSpPr>
          <p:cNvPr id="126" name="Oval 125"/>
          <p:cNvSpPr/>
          <p:nvPr/>
        </p:nvSpPr>
        <p:spPr>
          <a:xfrm>
            <a:off x="2915816" y="1412776"/>
            <a:ext cx="57606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4" name="Oval 93"/>
          <p:cNvSpPr/>
          <p:nvPr/>
        </p:nvSpPr>
        <p:spPr>
          <a:xfrm>
            <a:off x="8244408" y="1412776"/>
            <a:ext cx="588800" cy="309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Liku</a:t>
            </a:r>
            <a:endParaRPr lang="fi-FI" sz="1100" dirty="0"/>
          </a:p>
        </p:txBody>
      </p:sp>
      <p:sp>
        <p:nvSpPr>
          <p:cNvPr id="99" name="Flowchart: Process 98"/>
          <p:cNvSpPr/>
          <p:nvPr/>
        </p:nvSpPr>
        <p:spPr>
          <a:xfrm>
            <a:off x="5592694" y="1404356"/>
            <a:ext cx="1465633" cy="107417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ohtaminen 5 op</a:t>
            </a:r>
          </a:p>
        </p:txBody>
      </p:sp>
      <p:pic>
        <p:nvPicPr>
          <p:cNvPr id="2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340768"/>
            <a:ext cx="360039" cy="353253"/>
          </a:xfrm>
          <a:prstGeom prst="rect">
            <a:avLst/>
          </a:prstGeom>
        </p:spPr>
      </p:pic>
      <p:sp>
        <p:nvSpPr>
          <p:cNvPr id="77" name="Flowchart: Process 121"/>
          <p:cNvSpPr/>
          <p:nvPr/>
        </p:nvSpPr>
        <p:spPr>
          <a:xfrm>
            <a:off x="3707904" y="1196752"/>
            <a:ext cx="1770260" cy="589042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Työlainsäädäntö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(osa Henkilöstö-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ohtamisesta)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9" name="Kuva 78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124744"/>
            <a:ext cx="360039" cy="353253"/>
          </a:xfrm>
          <a:prstGeom prst="rect">
            <a:avLst/>
          </a:prstGeom>
        </p:spPr>
      </p:pic>
      <p:sp>
        <p:nvSpPr>
          <p:cNvPr id="84" name="Flowchart: Process 83"/>
          <p:cNvSpPr/>
          <p:nvPr/>
        </p:nvSpPr>
        <p:spPr>
          <a:xfrm>
            <a:off x="4283573" y="4204200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8" name="Kuva 1" descr="suomen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348" y="4206790"/>
            <a:ext cx="360039" cy="35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0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0" y="408402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33" y="2958436"/>
            <a:ext cx="64983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2 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38" y="1804293"/>
            <a:ext cx="594848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3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13676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3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57158" y="5950536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78529" y="4006354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0" y="2890021"/>
            <a:ext cx="910804" cy="369332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  <a:r>
              <a:rPr lang="fi-FI" dirty="0" smtClean="0"/>
              <a:t> op</a:t>
            </a:r>
            <a:endParaRPr lang="fi-FI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-55695" y="1330140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3138" y="2478536"/>
            <a:ext cx="9148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432" y="3659551"/>
            <a:ext cx="91057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3884953" y="1551398"/>
            <a:ext cx="1757487" cy="2047463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workshopit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</a:t>
            </a:r>
            <a:r>
              <a:rPr lang="fi-FI" sz="9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9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78940" y="1700808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</a:t>
            </a:r>
            <a:r>
              <a:rPr lang="fi-FI" dirty="0" smtClean="0"/>
              <a:t>op </a:t>
            </a:r>
            <a:endParaRPr lang="fi-FI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-37019" y="275985"/>
            <a:ext cx="91624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138" y="-5700"/>
            <a:ext cx="719904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fi-FI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44624" y="414908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9828584" y="332656"/>
            <a:ext cx="648072" cy="334354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i-FI"/>
            </a:defPPr>
            <a:lvl1pPr algn="ctr">
              <a:defRPr sz="13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ONT</a:t>
            </a: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1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4" name="TextBox 63"/>
          <p:cNvSpPr txBox="1"/>
          <p:nvPr/>
        </p:nvSpPr>
        <p:spPr>
          <a:xfrm>
            <a:off x="9171097" y="692696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/>
          <a:p>
            <a:r>
              <a:rPr lang="fi-FI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30 op </a:t>
            </a:r>
            <a:endParaRPr lang="fi-FI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>
            <a:off x="0" y="4797152"/>
            <a:ext cx="9211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lowchart: Process 85"/>
          <p:cNvSpPr/>
          <p:nvPr/>
        </p:nvSpPr>
        <p:spPr>
          <a:xfrm>
            <a:off x="7466278" y="5806885"/>
            <a:ext cx="1465633" cy="936104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Orientoituminen alaan ja opintoihin 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162879" y="4974603"/>
            <a:ext cx="910804" cy="365545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30 </a:t>
            </a:r>
            <a:r>
              <a:rPr lang="fi-FI" dirty="0"/>
              <a:t>op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-7604" y="5707543"/>
            <a:ext cx="9169721" cy="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407" y="6031667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/>
              <a:t>1</a:t>
            </a:r>
            <a:r>
              <a:rPr lang="fi-FI" dirty="0" smtClean="0"/>
              <a:t> </a:t>
            </a:r>
            <a:r>
              <a:rPr lang="fi-FI" dirty="0"/>
              <a:t>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639" y="5068516"/>
            <a:ext cx="684265" cy="405811"/>
          </a:xfrm>
          <a:prstGeom prst="rect">
            <a:avLst/>
          </a:prstGeom>
          <a:noFill/>
        </p:spPr>
        <p:txBody>
          <a:bodyPr wrap="square" lIns="87691" tIns="43845" rIns="87691" bIns="43845" rtlCol="0">
            <a:spAutoFit/>
          </a:bodyPr>
          <a:lstStyle>
            <a:defPPr>
              <a:defRPr lang="fi-FI"/>
            </a:defPPr>
            <a:lvl1pPr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fi-FI" dirty="0" smtClean="0"/>
              <a:t>1 K</a:t>
            </a:r>
            <a:endParaRPr lang="fi-FI" dirty="0"/>
          </a:p>
        </p:txBody>
      </p:sp>
      <p:sp>
        <p:nvSpPr>
          <p:cNvPr id="69" name="Flowchart: Process 68"/>
          <p:cNvSpPr/>
          <p:nvPr/>
        </p:nvSpPr>
        <p:spPr>
          <a:xfrm>
            <a:off x="3997847" y="4291957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Discover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Russia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Flowchart: Process 69"/>
          <p:cNvSpPr/>
          <p:nvPr/>
        </p:nvSpPr>
        <p:spPr>
          <a:xfrm>
            <a:off x="755672" y="4780205"/>
            <a:ext cx="1465633" cy="435826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Toimialan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osaamistodistukset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Flowchart: Process 70"/>
          <p:cNvSpPr/>
          <p:nvPr/>
        </p:nvSpPr>
        <p:spPr>
          <a:xfrm>
            <a:off x="4067944" y="5733256"/>
            <a:ext cx="1465633" cy="682623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maailma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2411760" y="4941168"/>
            <a:ext cx="1465633" cy="1392155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Elintarvikkeista ruokatuotteiksi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Flowchart: Process 78"/>
          <p:cNvSpPr/>
          <p:nvPr/>
        </p:nvSpPr>
        <p:spPr>
          <a:xfrm>
            <a:off x="2123728" y="836712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Markkinoinnin suunnittelu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johtaminen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Flowchart: Process 79"/>
          <p:cNvSpPr/>
          <p:nvPr/>
        </p:nvSpPr>
        <p:spPr>
          <a:xfrm>
            <a:off x="755672" y="5806885"/>
            <a:ext cx="1465633" cy="466431"/>
          </a:xfrm>
          <a:prstGeom prst="flowChartProcess">
            <a:avLst/>
          </a:prstGeom>
          <a:solidFill>
            <a:srgbClr val="8DC63F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Welcome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Flowchart: Process 80"/>
          <p:cNvSpPr/>
          <p:nvPr/>
        </p:nvSpPr>
        <p:spPr>
          <a:xfrm>
            <a:off x="5683314" y="5700674"/>
            <a:ext cx="1586659" cy="49972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Markkinointi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Flowchart: Process 81"/>
          <p:cNvSpPr/>
          <p:nvPr/>
        </p:nvSpPr>
        <p:spPr>
          <a:xfrm>
            <a:off x="2386287" y="4191021"/>
            <a:ext cx="1465633" cy="56591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Laskentatoimi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atkailu- ja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ravitsemisalalla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Flowchart: Process 87"/>
          <p:cNvSpPr/>
          <p:nvPr/>
        </p:nvSpPr>
        <p:spPr>
          <a:xfrm>
            <a:off x="5804339" y="6234572"/>
            <a:ext cx="1465633" cy="648072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Vuorovaikutteinen asiakaspalvelu ja myyntityö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9" name="Flowchart: Process 88"/>
          <p:cNvSpPr/>
          <p:nvPr/>
        </p:nvSpPr>
        <p:spPr>
          <a:xfrm>
            <a:off x="7469255" y="4873717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Yritystoiminta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sopimusoikeus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1" name="Flowchart: Process 90"/>
          <p:cNvSpPr/>
          <p:nvPr/>
        </p:nvSpPr>
        <p:spPr>
          <a:xfrm>
            <a:off x="5804340" y="4891521"/>
            <a:ext cx="1465633" cy="649020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Majoituspalvelujen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perusteet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3" name="Flowchart: Process 92"/>
          <p:cNvSpPr/>
          <p:nvPr/>
        </p:nvSpPr>
        <p:spPr>
          <a:xfrm>
            <a:off x="744672" y="5271421"/>
            <a:ext cx="1465633" cy="435826"/>
          </a:xfrm>
          <a:prstGeom prst="flowChartProcess">
            <a:avLst/>
          </a:prstGeom>
          <a:solidFill>
            <a:srgbClr val="92D05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Välkommen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!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95" name="Flowchart: Process 94"/>
          <p:cNvSpPr/>
          <p:nvPr/>
        </p:nvSpPr>
        <p:spPr>
          <a:xfrm>
            <a:off x="539552" y="1412776"/>
            <a:ext cx="1465633" cy="936104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Henkilöstö-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johtaminen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   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6" name="Flowchart: Process 95"/>
          <p:cNvSpPr/>
          <p:nvPr/>
        </p:nvSpPr>
        <p:spPr>
          <a:xfrm>
            <a:off x="2123728" y="116632"/>
            <a:ext cx="1465633" cy="610447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Taloudellinen  </a:t>
            </a:r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analyyysi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ja  päätöksenteko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4016092" y="4898366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Ravintolapalvelu-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taidot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2221305" y="2564903"/>
            <a:ext cx="1465633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Intercultural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Communication</a:t>
            </a:r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Flowchart: Process 99"/>
          <p:cNvSpPr/>
          <p:nvPr/>
        </p:nvSpPr>
        <p:spPr>
          <a:xfrm>
            <a:off x="2376288" y="3659551"/>
            <a:ext cx="1393625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Matkailun sähköinen markkinointi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Flowchart: Process 100"/>
          <p:cNvSpPr/>
          <p:nvPr/>
        </p:nvSpPr>
        <p:spPr>
          <a:xfrm>
            <a:off x="2267744" y="1772816"/>
            <a:ext cx="1465633" cy="530988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Matkailu- ja majoituspalvelujen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johtaminen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102" name="Flowchart: Process 101"/>
          <p:cNvSpPr/>
          <p:nvPr/>
        </p:nvSpPr>
        <p:spPr>
          <a:xfrm>
            <a:off x="669575" y="2502952"/>
            <a:ext cx="1465633" cy="694449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Tapahtumat ja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kokoukset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matkailutuotteena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103" name="Flowchart: Process 102"/>
          <p:cNvSpPr/>
          <p:nvPr/>
        </p:nvSpPr>
        <p:spPr>
          <a:xfrm>
            <a:off x="802111" y="3665214"/>
            <a:ext cx="1465633" cy="466431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Ohjelmapalvelut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atkailutuotteena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  <a:p>
            <a:pPr algn="ctr"/>
            <a:endParaRPr lang="fi-FI" sz="10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4" name="Flowchart: Process 103"/>
          <p:cNvSpPr/>
          <p:nvPr/>
        </p:nvSpPr>
        <p:spPr>
          <a:xfrm>
            <a:off x="827584" y="4149080"/>
            <a:ext cx="1368152" cy="576064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Venäläinen matkailijana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5 op</a:t>
            </a:r>
          </a:p>
        </p:txBody>
      </p:sp>
      <p:sp>
        <p:nvSpPr>
          <p:cNvPr id="60" name="TextBox 9"/>
          <p:cNvSpPr txBox="1"/>
          <p:nvPr/>
        </p:nvSpPr>
        <p:spPr>
          <a:xfrm>
            <a:off x="-1044624" y="188640"/>
            <a:ext cx="720080" cy="121571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Harjoit-telu</a:t>
            </a:r>
            <a:endParaRPr lang="fi-FI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fi-FI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  <a:p>
            <a:pPr algn="ctr"/>
            <a:endParaRPr lang="fi-FI" sz="1300" b="1" dirty="0"/>
          </a:p>
        </p:txBody>
      </p:sp>
      <p:sp>
        <p:nvSpPr>
          <p:cNvPr id="61" name="Flowchart: Process 101"/>
          <p:cNvSpPr/>
          <p:nvPr/>
        </p:nvSpPr>
        <p:spPr>
          <a:xfrm>
            <a:off x="539552" y="620689"/>
            <a:ext cx="1584176" cy="572822"/>
          </a:xfrm>
          <a:prstGeom prst="flowChartProcess">
            <a:avLst/>
          </a:prstGeom>
          <a:solidFill>
            <a:srgbClr val="FFFF00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Matkailuala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kansantaloudessa</a:t>
            </a:r>
            <a:b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sp>
        <p:nvSpPr>
          <p:cNvPr id="62" name="Flowchart: Process 83"/>
          <p:cNvSpPr/>
          <p:nvPr/>
        </p:nvSpPr>
        <p:spPr>
          <a:xfrm>
            <a:off x="10692680" y="332656"/>
            <a:ext cx="1321406" cy="5400600"/>
          </a:xfrm>
          <a:prstGeom prst="flowChartProcess">
            <a:avLst/>
          </a:prstGeom>
          <a:solidFill>
            <a:srgbClr val="F58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Valinnaiset 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opinnot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(sis. kielet)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</a:t>
            </a:r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</p:txBody>
      </p:sp>
      <p:pic>
        <p:nvPicPr>
          <p:cNvPr id="2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519534"/>
            <a:ext cx="368631" cy="174877"/>
          </a:xfrm>
          <a:prstGeom prst="rect">
            <a:avLst/>
          </a:prstGeom>
        </p:spPr>
      </p:pic>
      <p:sp>
        <p:nvSpPr>
          <p:cNvPr id="68" name="Flowchart: Process 94"/>
          <p:cNvSpPr/>
          <p:nvPr/>
        </p:nvSpPr>
        <p:spPr>
          <a:xfrm>
            <a:off x="6058589" y="2502952"/>
            <a:ext cx="1393625" cy="466431"/>
          </a:xfrm>
          <a:prstGeom prst="flowChartProcess">
            <a:avLst/>
          </a:prstGeom>
          <a:solidFill>
            <a:srgbClr val="B41E8E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Tutkiva ja </a:t>
            </a:r>
          </a:p>
          <a:p>
            <a:pPr algn="ctr"/>
            <a:r>
              <a: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ehittävä toiminta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Nuoli vasemmalle ja oikealle 71"/>
          <p:cNvSpPr/>
          <p:nvPr/>
        </p:nvSpPr>
        <p:spPr>
          <a:xfrm>
            <a:off x="7452214" y="2586569"/>
            <a:ext cx="2520280" cy="14401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4168654" y="542413"/>
            <a:ext cx="473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Matkailupalvelujen kehittäminen ja johtaminen</a:t>
            </a:r>
            <a:endParaRPr lang="fi-FI" b="1" dirty="0"/>
          </a:p>
        </p:txBody>
      </p:sp>
      <p:pic>
        <p:nvPicPr>
          <p:cNvPr id="67" name="Kuva 1" descr="englannin_lippu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730" y="2870997"/>
            <a:ext cx="368631" cy="174877"/>
          </a:xfrm>
          <a:prstGeom prst="rect">
            <a:avLst/>
          </a:prstGeom>
        </p:spPr>
      </p:pic>
      <p:sp>
        <p:nvSpPr>
          <p:cNvPr id="74" name="Left-Right Arrow 73"/>
          <p:cNvSpPr/>
          <p:nvPr/>
        </p:nvSpPr>
        <p:spPr>
          <a:xfrm>
            <a:off x="5550091" y="2664159"/>
            <a:ext cx="508498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07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636</Words>
  <Application>Microsoft Office PowerPoint</Application>
  <PresentationFormat>On-screen Show (4:3)</PresentationFormat>
  <Paragraphs>376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Jari Linden</cp:lastModifiedBy>
  <cp:revision>257</cp:revision>
  <cp:lastPrinted>2014-04-15T09:04:08Z</cp:lastPrinted>
  <dcterms:created xsi:type="dcterms:W3CDTF">2012-11-06T06:14:27Z</dcterms:created>
  <dcterms:modified xsi:type="dcterms:W3CDTF">2015-09-23T09:01:23Z</dcterms:modified>
</cp:coreProperties>
</file>