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6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D1CE3DAA-C080-4EB0-AB66-992EC7902B7D}"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76768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72B9146-B80E-47A4-BA56-262586AE0408}"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324759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E6A5962-EC69-4BF0-9E30-3341464355AA}"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178310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0C246CCE-EEBE-44CA-8499-6611E34B25B3}"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976" y="2456"/>
            <a:ext cx="1428750" cy="1443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438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B87DA84-4982-4424-942A-0B92B8FF4293}"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4142644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B4CF17B0-98D8-4E37-9920-D9D298EDC68C}" type="datetime1">
              <a:rPr lang="fi-FI" smtClean="0">
                <a:solidFill>
                  <a:prstClr val="black">
                    <a:tint val="75000"/>
                  </a:prstClr>
                </a:solidFill>
              </a:rPr>
              <a:pPr/>
              <a:t>19.4.2012</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70143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5412986A-A92A-4E53-8E2E-87831EC84EB6}" type="datetime1">
              <a:rPr lang="fi-FI" smtClean="0">
                <a:solidFill>
                  <a:prstClr val="black">
                    <a:tint val="75000"/>
                  </a:prstClr>
                </a:solidFill>
              </a:rPr>
              <a:pPr/>
              <a:t>19.4.2012</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358551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E740F1A2-4122-4FFD-BB97-E6E6DB2375F2}" type="datetime1">
              <a:rPr lang="fi-FI" smtClean="0">
                <a:solidFill>
                  <a:prstClr val="black">
                    <a:tint val="75000"/>
                  </a:prstClr>
                </a:solidFill>
              </a:rPr>
              <a:pPr/>
              <a:t>19.4.2012</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489798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C0A6809-B25D-4536-86B2-0AF56BF59F9C}" type="datetime1">
              <a:rPr lang="fi-FI" smtClean="0">
                <a:solidFill>
                  <a:prstClr val="black">
                    <a:tint val="75000"/>
                  </a:prstClr>
                </a:solidFill>
              </a:rPr>
              <a:pPr/>
              <a:t>19.4.2012</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204145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C87155A-72E9-4465-880E-BA4D8C605AEC}" type="datetime1">
              <a:rPr lang="fi-FI" smtClean="0">
                <a:solidFill>
                  <a:prstClr val="black">
                    <a:tint val="75000"/>
                  </a:prstClr>
                </a:solidFill>
              </a:rPr>
              <a:pPr/>
              <a:t>19.4.2012</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082873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A5B560B0-97B3-4CD1-9AE7-BD93F253E846}" type="datetime1">
              <a:rPr lang="fi-FI" smtClean="0">
                <a:solidFill>
                  <a:prstClr val="black">
                    <a:tint val="75000"/>
                  </a:prstClr>
                </a:solidFill>
              </a:rPr>
              <a:pPr/>
              <a:t>19.4.2012</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8737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D01D2-177F-4BE3-964C-8B63BE64C561}"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smtClean="0">
                <a:solidFill>
                  <a:prstClr val="black">
                    <a:tint val="75000"/>
                  </a:prstClr>
                </a:solidFill>
              </a:rPr>
              <a:t>OIS-hanke 16.1.2012 /mgr</a:t>
            </a:r>
            <a:endParaRPr lang="fi-FI">
              <a:solidFill>
                <a:prstClr val="black">
                  <a:tint val="75000"/>
                </a:prstClr>
              </a:solidFill>
            </a:endParaRPr>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D77E0-0CC8-4CC4-A47D-112345DA1D08}"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512048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634082"/>
          </a:xfrm>
        </p:spPr>
        <p:txBody>
          <a:bodyPr>
            <a:normAutofit/>
          </a:bodyPr>
          <a:lstStyle/>
          <a:p>
            <a:r>
              <a:rPr lang="fi-FI" sz="3200" dirty="0" smtClean="0"/>
              <a:t>209:my </a:t>
            </a:r>
            <a:r>
              <a:rPr lang="fi-FI" sz="3200" dirty="0" err="1" smtClean="0"/>
              <a:t>ois</a:t>
            </a:r>
            <a:r>
              <a:rPr lang="fi-FI" sz="3200" dirty="0" smtClean="0"/>
              <a:t> </a:t>
            </a:r>
            <a:endParaRPr lang="fi-FI" sz="3200" dirty="0">
              <a:solidFill>
                <a:srgbClr val="FF0000"/>
              </a:solidFill>
            </a:endParaRPr>
          </a:p>
        </p:txBody>
      </p:sp>
      <p:sp>
        <p:nvSpPr>
          <p:cNvPr id="3" name="Sisällön paikkamerkki 2"/>
          <p:cNvSpPr>
            <a:spLocks noGrp="1"/>
          </p:cNvSpPr>
          <p:nvPr>
            <p:ph idx="1"/>
          </p:nvPr>
        </p:nvSpPr>
        <p:spPr>
          <a:xfrm>
            <a:off x="0" y="908720"/>
            <a:ext cx="9144000" cy="5949280"/>
          </a:xfrm>
        </p:spPr>
        <p:txBody>
          <a:bodyPr>
            <a:normAutofit fontScale="55000" lnSpcReduction="20000"/>
          </a:bodyPr>
          <a:lstStyle/>
          <a:p>
            <a:r>
              <a:rPr lang="fi-FI" dirty="0" smtClean="0"/>
              <a:t>Otetaan koko Savonian opintosuunnitelmassa käyttöön toimintatapa, jossa opiskelija rakentaa itselleen oman </a:t>
            </a:r>
            <a:r>
              <a:rPr lang="fi-FI" b="1" dirty="0" smtClean="0"/>
              <a:t>virtuaalisen </a:t>
            </a:r>
            <a:r>
              <a:rPr lang="fi-FI" b="1" dirty="0" err="1" smtClean="0"/>
              <a:t>OIS-ympäristönsä</a:t>
            </a:r>
            <a:r>
              <a:rPr lang="fi-FI" dirty="0" smtClean="0"/>
              <a:t>. Se voisi esimerkiksi kantaa nimeä: my OIS. Tämä ympäristö olisi PLE (Personal Learning Environment) –ajatukseen tukeutuva verkkopohjainen henkilökohtainen oppimisympäristö, joka rakennetaan sosiaalisen median välineillä. Laaditaan yhtenäinen toimintamalli koko </a:t>
            </a:r>
            <a:r>
              <a:rPr lang="fi-FI" dirty="0" err="1" smtClean="0"/>
              <a:t>Savoniassa</a:t>
            </a:r>
            <a:r>
              <a:rPr lang="fi-FI" dirty="0" smtClean="0"/>
              <a:t> ja jalkautetaan se osana </a:t>
            </a:r>
            <a:r>
              <a:rPr lang="fi-FI" dirty="0" err="1" smtClean="0"/>
              <a:t>OIS-hanketta</a:t>
            </a:r>
            <a:r>
              <a:rPr lang="fi-FI" dirty="0" smtClean="0"/>
              <a:t>. Hyödyt: opiskelija voi johdetusti ja dokumentoidusti rakentaa omaa asiantuntijuuden kehittymispolkuaan koko opintojensa ajan: Oma henkilökohtainen OIS eli avoin innovaatiotila omalle oppimiselle ja kehittymiselle. Opiskelija sisäistää OIS:n osaksi opiskeluaan paremmin, kun hänellä itsellään on oma ympäristönsä, jossa nämä asiat toteutuvat. Oman oppimisen arviointi sekä palaute opintojaksoilta ja työelämäprojekteista. Voidaan opintojen loppuvaiheessa muokata omaksi työportfolioksi ja hyödyntää työnhaussa. Mahdollistaa vuorovaikutuksen tärkeiden sidosryhmien välillä. Tekee osaamisen näkyväksi ja helpommin tunnistettavaksi. Vastaa nykypäivän työelämän vaatimuksiin, esim. verkkoviestintätaitoihin, ja valmentaa opiskelijaa oman itsensä </a:t>
            </a:r>
            <a:r>
              <a:rPr lang="fi-FI" dirty="0" err="1" smtClean="0"/>
              <a:t>markkinoinnissa/brändäämisessä/myymisessä</a:t>
            </a:r>
            <a:r>
              <a:rPr lang="fi-FI" dirty="0" smtClean="0"/>
              <a:t>. Yhtenäinen käytäntö koko </a:t>
            </a:r>
            <a:r>
              <a:rPr lang="fi-FI" dirty="0" err="1" smtClean="0"/>
              <a:t>Savoniassa</a:t>
            </a:r>
            <a:r>
              <a:rPr lang="fi-FI" dirty="0" smtClean="0"/>
              <a:t> -&gt; yhdistyy valittuun OIS:n pedagogiseen linjaan (ei oteta käyttöön uusia käsitteitä). Vastaus olisi mielestäni: my OIS - opiskelijan oma innovoinnin ja oppimisen ympäristö, johdettu asiantuntijuuden kehittymispolku. Olen koonnut oheiseen liitetiedostoon pääkohtia, mitä tämä tarkemmin tarkoittaa. Huomioitavaa toki on, että asiat ovat vielä ylätasolla, ja vaativat asioiden eteenpäin työstämistä. Esitin ideani jo tänään </a:t>
            </a:r>
            <a:r>
              <a:rPr lang="fi-FI" dirty="0" err="1" smtClean="0"/>
              <a:t>KuMulla</a:t>
            </a:r>
            <a:r>
              <a:rPr lang="fi-FI" dirty="0" smtClean="0"/>
              <a:t> työryhmämme palaverissa, ja työryhmän jäsenet ainakin innostuivat asiasta niin, että tahtotila on viedä sitä eteenpäin. Mielestämme tämä konkretisoisi ja toisi toimintatavan opiskelijan oman asiantuntijuuden kehittymisen dokumentointiin ja sen esittämiseen, nimi olisi markkinoinnillisesti hyvä ja innostava ja toivottavasti yhtenäistäisi käytäntöjä. Ajatuksenamme on, että alamme tästä näkökulmasta työstämään asiaa eteenpäin työryhmässämme. Mutta jotta ajatus pääsisi todella elämään, se vaatisi kyllä, että toimintatapa otettaisiin koko </a:t>
            </a:r>
            <a:r>
              <a:rPr lang="fi-FI" dirty="0" err="1" smtClean="0"/>
              <a:t>Savoniassa</a:t>
            </a:r>
            <a:r>
              <a:rPr lang="fi-FI" dirty="0" smtClean="0"/>
              <a:t> käyttöön.</a:t>
            </a:r>
            <a:endParaRPr lang="fi-FI" dirty="0"/>
          </a:p>
        </p:txBody>
      </p:sp>
      <p:sp>
        <p:nvSpPr>
          <p:cNvPr id="4" name="Päivämäärän paikkamerkki 3"/>
          <p:cNvSpPr>
            <a:spLocks noGrp="1"/>
          </p:cNvSpPr>
          <p:nvPr>
            <p:ph type="dt" sz="half" idx="10"/>
          </p:nvPr>
        </p:nvSpPr>
        <p:spPr/>
        <p:txBody>
          <a:bodyPr/>
          <a:lstStyle/>
          <a:p>
            <a:fld id="{0159D41B-DA86-419A-924C-ED0DF92B00C2}" type="datetime1">
              <a:rPr lang="fi-FI" smtClean="0">
                <a:solidFill>
                  <a:prstClr val="black">
                    <a:tint val="75000"/>
                  </a:prstClr>
                </a:solidFill>
              </a:rPr>
              <a:pPr/>
              <a:t>19.4.2012</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r>
              <a:rPr lang="fi-FI" smtClean="0">
                <a:solidFill>
                  <a:prstClr val="black">
                    <a:tint val="75000"/>
                  </a:prstClr>
                </a:solidFill>
              </a:rPr>
              <a:t>OIS-hanke 16.1.2012 /mgr</a:t>
            </a:r>
            <a:endParaRPr lang="fi-FI">
              <a:solidFill>
                <a:prstClr val="black">
                  <a:tint val="75000"/>
                </a:prstClr>
              </a:solidFill>
            </a:endParaRPr>
          </a:p>
        </p:txBody>
      </p:sp>
    </p:spTree>
    <p:extLst>
      <p:ext uri="{BB962C8B-B14F-4D97-AF65-F5344CB8AC3E}">
        <p14:creationId xmlns:p14="http://schemas.microsoft.com/office/powerpoint/2010/main" val="1597749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298</Words>
  <Application>Microsoft Office PowerPoint</Application>
  <PresentationFormat>Näytössä katseltava diaesitys (4:3)</PresentationFormat>
  <Paragraphs>4</Paragraphs>
  <Slides>1</Slides>
  <Notes>0</Notes>
  <HiddenSlides>0</HiddenSlides>
  <MMClips>0</MMClips>
  <ScaleCrop>false</ScaleCrop>
  <HeadingPairs>
    <vt:vector size="4" baseType="variant">
      <vt:variant>
        <vt:lpstr>Teema</vt:lpstr>
      </vt:variant>
      <vt:variant>
        <vt:i4>1</vt:i4>
      </vt:variant>
      <vt:variant>
        <vt:lpstr>Dian otsikot</vt:lpstr>
      </vt:variant>
      <vt:variant>
        <vt:i4>1</vt:i4>
      </vt:variant>
    </vt:vector>
  </HeadingPairs>
  <TitlesOfParts>
    <vt:vector size="2" baseType="lpstr">
      <vt:lpstr>1_Office-teema</vt:lpstr>
      <vt:lpstr>209:my ois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209:my ois </dc:title>
  <dc:creator>Marja-Liisa Gröhn-Rissanen</dc:creator>
  <cp:lastModifiedBy>Marja-Liisa Gröhn-Rissanen</cp:lastModifiedBy>
  <cp:revision>1</cp:revision>
  <dcterms:created xsi:type="dcterms:W3CDTF">2012-04-19T06:44:37Z</dcterms:created>
  <dcterms:modified xsi:type="dcterms:W3CDTF">2012-04-19T06:45:46Z</dcterms:modified>
</cp:coreProperties>
</file>