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4"/>
  </p:sldMasterIdLst>
  <p:notesMasterIdLst>
    <p:notesMasterId r:id="rId20"/>
  </p:notesMasterIdLst>
  <p:handoutMasterIdLst>
    <p:handoutMasterId r:id="rId21"/>
  </p:handoutMasterIdLst>
  <p:sldIdLst>
    <p:sldId id="273" r:id="rId5"/>
    <p:sldId id="297" r:id="rId6"/>
    <p:sldId id="285" r:id="rId7"/>
    <p:sldId id="295" r:id="rId8"/>
    <p:sldId id="296" r:id="rId9"/>
    <p:sldId id="282" r:id="rId10"/>
    <p:sldId id="290" r:id="rId11"/>
    <p:sldId id="278" r:id="rId12"/>
    <p:sldId id="287" r:id="rId13"/>
    <p:sldId id="288" r:id="rId14"/>
    <p:sldId id="291" r:id="rId15"/>
    <p:sldId id="277" r:id="rId16"/>
    <p:sldId id="292" r:id="rId17"/>
    <p:sldId id="293" r:id="rId18"/>
    <p:sldId id="276" r:id="rId19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74D"/>
    <a:srgbClr val="FF6600"/>
    <a:srgbClr val="40D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80995" autoAdjust="0"/>
  </p:normalViewPr>
  <p:slideViewPr>
    <p:cSldViewPr>
      <p:cViewPr>
        <p:scale>
          <a:sx n="118" d="100"/>
          <a:sy n="118" d="100"/>
        </p:scale>
        <p:origin x="-72" y="19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5089D96-0545-4FD2-AAAA-804A14CAA131}" type="datetimeFigureOut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6945BAD-478E-4681-9107-2FD3031E1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91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55E085A-1FEC-4499-88CE-F2B54C502D0C}" type="datetimeFigureOut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B710C1D-2620-455A-8086-D663847BF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61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Hanke missä vaiheessa? 11/26 kuukaudesta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710C1D-2620-455A-8086-D663847BF6A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0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710C1D-2620-455A-8086-D663847BF6A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9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710C1D-2620-455A-8086-D663847BF6A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7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710C1D-2620-455A-8086-D663847BF6A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51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117BE5-E66B-4B19-BA58-559058C4278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3717033"/>
            <a:ext cx="4040188" cy="2409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3717032"/>
            <a:ext cx="4041775" cy="2409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5B143D-D8F8-40B1-83A2-93F43EC647B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08313" cy="1224136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008313" cy="3345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484784"/>
            <a:ext cx="2057400" cy="464137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4784"/>
            <a:ext cx="6019800" cy="464137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ina ensimmäinen logo 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SAVONIA_logo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99592" y="2348880"/>
            <a:ext cx="6977173" cy="1872208"/>
          </a:xfrm>
          <a:prstGeom prst="rect">
            <a:avLst/>
          </a:prstGeom>
        </p:spPr>
      </p:pic>
      <p:sp>
        <p:nvSpPr>
          <p:cNvPr id="4" name="Tekstikehys 3"/>
          <p:cNvSpPr txBox="1"/>
          <p:nvPr userDrawn="1"/>
        </p:nvSpPr>
        <p:spPr>
          <a:xfrm>
            <a:off x="3203848" y="378904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4000" b="1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www.savonia.fi</a:t>
            </a:r>
            <a:endParaRPr lang="fi-FI" sz="4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ina ensimmäinen logo 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71009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3" name="Kuva 2" descr="vipuvoimaaEU_rg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127127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ESR väri suomi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04664"/>
            <a:ext cx="8001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ELY_LC12_PohSav_FI_V____RGB"/>
          <p:cNvPicPr/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32656"/>
            <a:ext cx="1624583" cy="57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7544" y="6237313"/>
            <a:ext cx="597666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216" y="6237313"/>
            <a:ext cx="217058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B4949D-80A5-4976-89BF-B6A25ECBD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  <p:sldLayoutId id="2147483860" r:id="rId18"/>
    <p:sldLayoutId id="2147483861" r:id="rId19"/>
    <p:sldLayoutId id="2147483862" r:id="rId20"/>
    <p:sldLayoutId id="2147483863" r:id="rId21"/>
    <p:sldLayoutId id="2147483864" r:id="rId22"/>
    <p:sldLayoutId id="2147483865" r:id="rId23"/>
    <p:sldLayoutId id="2147483866" r:id="rId24"/>
    <p:sldLayoutId id="2147483825" r:id="rId25"/>
    <p:sldLayoutId id="2147483867" r:id="rId26"/>
  </p:sldLayoutIdLst>
  <p:transition>
    <p:fade thruBlk="1"/>
  </p:transition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\\ky.local\dfs\staff_wwwroot\ksgroma\Camp01082011%20p&#228;iv&#228;n%20ohjelma.doc" TargetMode="External"/><Relationship Id="rId2" Type="http://schemas.openxmlformats.org/officeDocument/2006/relationships/hyperlink" Target="file:///\\ky.local\dfs\staff_wwwroot\ksgroma\TYMON1info_opiskelijoille13.5.11.doc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2400" dirty="0"/>
              <a:t>Open </a:t>
            </a:r>
            <a:r>
              <a:rPr lang="fi-FI" sz="2400" dirty="0" err="1"/>
              <a:t>Innovation</a:t>
            </a:r>
            <a:r>
              <a:rPr lang="fi-FI" sz="2400" dirty="0"/>
              <a:t> </a:t>
            </a:r>
            <a:r>
              <a:rPr lang="fi-FI" sz="2400" dirty="0" err="1"/>
              <a:t>Space</a:t>
            </a:r>
            <a:r>
              <a:rPr lang="fi-FI" sz="2400" dirty="0"/>
              <a:t> (OIS)- hanke </a:t>
            </a:r>
            <a:r>
              <a:rPr lang="fi-FI" sz="2400" dirty="0" smtClean="0"/>
              <a:t>(1.5.2010- 31.12.2012) kehittämässä </a:t>
            </a:r>
            <a:r>
              <a:rPr lang="fi-FI" sz="2400" dirty="0" err="1"/>
              <a:t>Savonia-ammattikorkeakoulun</a:t>
            </a:r>
            <a:r>
              <a:rPr lang="fi-FI" sz="2400" dirty="0"/>
              <a:t> pedagogiikkaa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292080" y="523903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</a:rPr>
              <a:t>Marja Gröhn-Rissanen</a:t>
            </a:r>
          </a:p>
          <a:p>
            <a:r>
              <a:rPr lang="fi-FI" sz="1200" dirty="0" smtClean="0">
                <a:solidFill>
                  <a:schemeClr val="bg1"/>
                </a:solidFill>
              </a:rPr>
              <a:t>Tutkijaseminaari 30.3.2012</a:t>
            </a:r>
            <a:endParaRPr lang="fi-FI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MONIALAISUUS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” </a:t>
            </a:r>
            <a:r>
              <a:rPr lang="fi-FI" sz="2900" dirty="0">
                <a:latin typeface="+mj-lt"/>
              </a:rPr>
              <a:t>TYMON- opintojakso perustuu työelämän ja MONIALAISTEN toimijoiden kanssa tapahtuvaan yhteisölliseen toimintaan”</a:t>
            </a:r>
          </a:p>
          <a:p>
            <a:pPr marL="0" indent="0">
              <a:buNone/>
            </a:pPr>
            <a:endParaRPr lang="fi-FI" sz="2900" dirty="0" smtClean="0">
              <a:latin typeface="+mj-lt"/>
            </a:endParaRPr>
          </a:p>
          <a:p>
            <a:pPr marL="0" indent="0">
              <a:buNone/>
            </a:pPr>
            <a:r>
              <a:rPr lang="fi-FI" sz="2600" dirty="0" smtClean="0">
                <a:latin typeface="+mj-lt"/>
              </a:rPr>
              <a:t>Kriittiset </a:t>
            </a:r>
            <a:r>
              <a:rPr lang="fi-FI" sz="2600" dirty="0">
                <a:latin typeface="+mj-lt"/>
              </a:rPr>
              <a:t>tekijät</a:t>
            </a:r>
            <a:r>
              <a:rPr lang="fi-FI" sz="2600" dirty="0" smtClean="0">
                <a:latin typeface="+mj-lt"/>
              </a:rPr>
              <a:t>:</a:t>
            </a:r>
          </a:p>
          <a:p>
            <a:pPr marL="0" indent="0">
              <a:buNone/>
            </a:pPr>
            <a:endParaRPr lang="fi-FI" sz="2600" dirty="0">
              <a:latin typeface="+mj-lt"/>
            </a:endParaRPr>
          </a:p>
          <a:p>
            <a:r>
              <a:rPr lang="fi-FI" sz="2600" dirty="0" smtClean="0">
                <a:latin typeface="+mj-lt"/>
              </a:rPr>
              <a:t>opiskelijaryhmien </a:t>
            </a:r>
            <a:r>
              <a:rPr lang="fi-FI" sz="2600" dirty="0">
                <a:latin typeface="+mj-lt"/>
              </a:rPr>
              <a:t>monialaisuus ja toteutusajankohta (mahdollistaminen)</a:t>
            </a:r>
          </a:p>
          <a:p>
            <a:r>
              <a:rPr lang="fi-FI" sz="2600" dirty="0" smtClean="0">
                <a:latin typeface="+mj-lt"/>
              </a:rPr>
              <a:t>opiskelijan </a:t>
            </a:r>
            <a:r>
              <a:rPr lang="fi-FI" sz="2600" dirty="0">
                <a:latin typeface="+mj-lt"/>
              </a:rPr>
              <a:t>ymmärrys ja valmiudet monialaiseen toimintaan</a:t>
            </a:r>
          </a:p>
          <a:p>
            <a:r>
              <a:rPr lang="fi-FI" sz="2600" dirty="0" smtClean="0">
                <a:latin typeface="+mj-lt"/>
              </a:rPr>
              <a:t>opiskelijan </a:t>
            </a:r>
            <a:r>
              <a:rPr lang="fi-FI" sz="2600" dirty="0">
                <a:latin typeface="+mj-lt"/>
              </a:rPr>
              <a:t>halu toimia monialaisessa ryhmässä ja jakaa omaa osaamistaan ja asiantuntemustaan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637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Millaisia haasteita ao. eri periaatteiden kriittiset tekijät kohdistavat opettajuuteen?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dirty="0" smtClean="0"/>
              <a:t>•</a:t>
            </a:r>
            <a:r>
              <a:rPr lang="fi-FI" dirty="0" smtClean="0">
                <a:latin typeface="+mj-lt"/>
              </a:rPr>
              <a:t>edellytetään </a:t>
            </a:r>
            <a:r>
              <a:rPr lang="fi-FI" dirty="0">
                <a:latin typeface="+mj-lt"/>
              </a:rPr>
              <a:t>rohkeutta osallistua uudenlaiseen opintojakson toteutukseen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OIS- periaatteiden ja sen toteuttamismenetelmien sisäistämistä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opintojakson opettajien monialaiseen yhteissuunnitteluun osallistumista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opiskelijaryhmän etukäteisvalmistelua: OIS- periaatteet, käsitteet, perusteluja opintojaksolle, teorian ohjaava vaikutus, menetelmän ohjeistus (joutavuus menetelmien valinnassa), toimijoiden roolit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opiskelijaryhmän ryhmäyhtymisen tukemista 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ryhmän itseohjautuvuuden tukemista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opiskelijan oppimisprosessin mahdollistamista (aikataulutus, tuki, reflektointi)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•edellytetään </a:t>
            </a:r>
            <a:r>
              <a:rPr lang="fi-FI" dirty="0">
                <a:latin typeface="+mj-lt"/>
              </a:rPr>
              <a:t>toimeksiantojen kokoamista ja valintaa opiskelijan oppimisprosessin kannalta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915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Yhteenvetona: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+mj-lt"/>
              </a:rPr>
              <a:t>•OIS- </a:t>
            </a:r>
            <a:r>
              <a:rPr lang="fi-FI" dirty="0">
                <a:latin typeface="+mj-lt"/>
              </a:rPr>
              <a:t>periaatteita toteuttava opintojakso kyseenalaistaa perinteiset opettaja-opiskelija asemat opetuksessa. Opiskelijat ovat keskeisessä asemassa omaa osaamistaan ja asiantuntijuuttaan jakavina vastuullisina toimijoina ja opettajat oppimisprosessin mahdollistajina ja </a:t>
            </a:r>
            <a:r>
              <a:rPr lang="fi-FI" dirty="0" smtClean="0">
                <a:latin typeface="+mj-lt"/>
              </a:rPr>
              <a:t>tukijoina</a:t>
            </a: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•Keskeisintä </a:t>
            </a:r>
            <a:r>
              <a:rPr lang="fi-FI" dirty="0">
                <a:latin typeface="+mj-lt"/>
              </a:rPr>
              <a:t>opintojakson onnistumisessa on sekä opettajan että opiskelijan motivaatio ja valmiudet toteuttaa autenttisia toimeksiantoja työelämän </a:t>
            </a:r>
            <a:r>
              <a:rPr lang="fi-FI" dirty="0" smtClean="0">
                <a:latin typeface="+mj-lt"/>
              </a:rPr>
              <a:t>kanssa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•Opiskelijaryhmien </a:t>
            </a:r>
            <a:r>
              <a:rPr lang="fi-FI" dirty="0">
                <a:latin typeface="+mj-lt"/>
              </a:rPr>
              <a:t>monialaisuus ja yhdessä toimiminen tärkeää opintojakson tavoitteiden </a:t>
            </a:r>
            <a:r>
              <a:rPr lang="fi-FI" dirty="0" smtClean="0">
                <a:latin typeface="+mj-lt"/>
              </a:rPr>
              <a:t>saavuttamisessa</a:t>
            </a: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•Työelämän </a:t>
            </a:r>
            <a:r>
              <a:rPr lang="fi-FI" dirty="0">
                <a:latin typeface="+mj-lt"/>
              </a:rPr>
              <a:t>toimijoiden ja opiskelijoiden välisellä yhteistyöllä ja toimeksiantojen autenttisuudella ja asiakaslähtöisyydellä merkitys opiskelijan oppimiskokemukseen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•Opintojakson </a:t>
            </a:r>
            <a:r>
              <a:rPr lang="fi-FI" dirty="0">
                <a:latin typeface="+mj-lt"/>
              </a:rPr>
              <a:t>etukäteisvalmistelulla, informoinnilla ja aikataulutuksella tärkeä merkitys OIS- periaatteiden toteutumisessa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•OIS- </a:t>
            </a:r>
            <a:r>
              <a:rPr lang="fi-FI" dirty="0">
                <a:latin typeface="+mj-lt"/>
              </a:rPr>
              <a:t>periaatteiden toteutumista edistävät tarkoituksenmukaiset tilat  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•Opintojakso </a:t>
            </a:r>
            <a:r>
              <a:rPr lang="fi-FI" dirty="0">
                <a:latin typeface="+mj-lt"/>
              </a:rPr>
              <a:t>tuottaa erityisesti opiskelijalle projektiosaamisen ja terveysalan yhteiskunnallisen vaikuttamisen valmiuksia, jotka keskeisiä työelämäkompetensseja ja tärkeitä yhteiskuntavastuun kantamisessa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Haastatteluissa nousseita erityisiä kehittämisehdotuksia (mm.):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•</a:t>
            </a:r>
            <a:r>
              <a:rPr lang="fi-FI" dirty="0" smtClean="0">
                <a:latin typeface="+mj-lt"/>
              </a:rPr>
              <a:t>useampi </a:t>
            </a:r>
            <a:r>
              <a:rPr lang="fi-FI" dirty="0">
                <a:latin typeface="+mj-lt"/>
              </a:rPr>
              <a:t>toteutus lukuvuodessa: haku, OIS- työskentelypäivä, toteutus pidemmälle aikavälille, useimmissa yksiköistä (monialaisuus) </a:t>
            </a:r>
            <a:r>
              <a:rPr lang="fi-FI" dirty="0" err="1">
                <a:latin typeface="+mj-lt"/>
              </a:rPr>
              <a:t>camp-</a:t>
            </a:r>
            <a:r>
              <a:rPr lang="fi-FI" dirty="0">
                <a:latin typeface="+mj-lt"/>
              </a:rPr>
              <a:t> päivät eri aloilta ei toimijat (</a:t>
            </a:r>
            <a:r>
              <a:rPr lang="fi-FI" dirty="0" err="1">
                <a:latin typeface="+mj-lt"/>
              </a:rPr>
              <a:t>tyhank</a:t>
            </a:r>
            <a:r>
              <a:rPr lang="fi-FI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•yritysmaailman </a:t>
            </a:r>
            <a:r>
              <a:rPr lang="fi-FI" dirty="0">
                <a:latin typeface="+mj-lt"/>
              </a:rPr>
              <a:t>kytkeminen vahvasti ja todellisia tarpeita korostavasti (muut alat toimeksiantajina, mahdollistuu helpommin eri alojen opettajien kautta)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•eri </a:t>
            </a:r>
            <a:r>
              <a:rPr lang="fi-FI" dirty="0">
                <a:latin typeface="+mj-lt"/>
              </a:rPr>
              <a:t>vaiheessa olevat opiskelijat suunnitellusti yhteen (konsultointi, tukeminen, mallioppiminen)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734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Tiedonkeruu kevät 2012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fi-FI" dirty="0" smtClean="0">
                <a:latin typeface="+mj-lt"/>
              </a:rPr>
              <a:t>opintokokonaisuuden </a:t>
            </a:r>
            <a:r>
              <a:rPr lang="fi-FI" dirty="0">
                <a:latin typeface="+mj-lt"/>
              </a:rPr>
              <a:t>jälkeen </a:t>
            </a:r>
            <a:r>
              <a:rPr lang="fi-FI" dirty="0" smtClean="0">
                <a:latin typeface="+mj-lt"/>
              </a:rPr>
              <a:t>opintojaksoon </a:t>
            </a:r>
            <a:r>
              <a:rPr lang="fi-FI" dirty="0">
                <a:latin typeface="+mj-lt"/>
              </a:rPr>
              <a:t>osallistuville opiskelijoille (</a:t>
            </a:r>
            <a:r>
              <a:rPr lang="fi-FI" dirty="0" smtClean="0">
                <a:latin typeface="+mj-lt"/>
              </a:rPr>
              <a:t>N=5 ja N=6) </a:t>
            </a:r>
            <a:r>
              <a:rPr lang="fi-FI" dirty="0">
                <a:latin typeface="+mj-lt"/>
              </a:rPr>
              <a:t>ja työelämäkumppaneille (N=4) </a:t>
            </a:r>
            <a:r>
              <a:rPr lang="fi-FI" dirty="0" smtClean="0">
                <a:latin typeface="+mj-lt"/>
              </a:rPr>
              <a:t>tehty ryhmähaastattelu. Toteuttajina </a:t>
            </a:r>
            <a:r>
              <a:rPr lang="fi-FI" dirty="0">
                <a:latin typeface="+mj-lt"/>
              </a:rPr>
              <a:t>projektiopintoja suorittavat opiskelijat </a:t>
            </a:r>
            <a:r>
              <a:rPr lang="fi-FI" dirty="0" smtClean="0">
                <a:latin typeface="+mj-lt"/>
              </a:rPr>
              <a:t>haastattelijoina </a:t>
            </a:r>
            <a:r>
              <a:rPr lang="fi-FI" dirty="0">
                <a:latin typeface="+mj-lt"/>
              </a:rPr>
              <a:t>ja aineiston analysoijana</a:t>
            </a:r>
            <a:endParaRPr lang="fi-FI" dirty="0" smtClean="0">
              <a:latin typeface="+mj-lt"/>
            </a:endParaRPr>
          </a:p>
          <a:p>
            <a:pPr marL="514350" indent="-514350">
              <a:buAutoNum type="arabicParenR"/>
            </a:pPr>
            <a:r>
              <a:rPr lang="fi-FI" dirty="0" smtClean="0">
                <a:latin typeface="+mj-lt"/>
              </a:rPr>
              <a:t>opintojakson </a:t>
            </a:r>
            <a:r>
              <a:rPr lang="fi-FI" dirty="0">
                <a:latin typeface="+mj-lt"/>
              </a:rPr>
              <a:t>yhteydessä opiskelijoilta (N= 199) </a:t>
            </a:r>
            <a:r>
              <a:rPr lang="fi-FI" dirty="0" smtClean="0">
                <a:latin typeface="+mj-lt"/>
              </a:rPr>
              <a:t>kerätty opintojakson ryhmä-arviointi </a:t>
            </a:r>
            <a:r>
              <a:rPr lang="fi-FI" dirty="0">
                <a:latin typeface="+mj-lt"/>
              </a:rPr>
              <a:t>(N=6</a:t>
            </a:r>
            <a:r>
              <a:rPr lang="fi-FI" dirty="0" smtClean="0">
                <a:latin typeface="+mj-lt"/>
              </a:rPr>
              <a:t>)</a:t>
            </a:r>
          </a:p>
          <a:p>
            <a:pPr marL="514350" indent="-514350">
              <a:buAutoNum type="arabicParenR"/>
            </a:pPr>
            <a:r>
              <a:rPr lang="fi-FI" dirty="0" smtClean="0">
                <a:latin typeface="+mj-lt"/>
              </a:rPr>
              <a:t>opinto-kokonaisuuden </a:t>
            </a:r>
            <a:r>
              <a:rPr lang="fi-FI" dirty="0">
                <a:latin typeface="+mj-lt"/>
              </a:rPr>
              <a:t>loputtua </a:t>
            </a:r>
            <a:r>
              <a:rPr lang="fi-FI" dirty="0" smtClean="0">
                <a:latin typeface="+mj-lt"/>
              </a:rPr>
              <a:t>opettajien </a:t>
            </a:r>
            <a:r>
              <a:rPr lang="fi-FI" dirty="0">
                <a:latin typeface="+mj-lt"/>
              </a:rPr>
              <a:t>(N=6) </a:t>
            </a:r>
            <a:r>
              <a:rPr lang="fi-FI" dirty="0" smtClean="0">
                <a:latin typeface="+mj-lt"/>
              </a:rPr>
              <a:t>ryhmähaastattelu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 </a:t>
            </a:r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826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OIS- hanke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latin typeface="+mj-lt"/>
              </a:rPr>
              <a:t>Kehittää </a:t>
            </a:r>
            <a:r>
              <a:rPr lang="fi-FI" dirty="0" err="1">
                <a:latin typeface="+mj-lt"/>
              </a:rPr>
              <a:t>Savonia-</a:t>
            </a:r>
            <a:r>
              <a:rPr lang="fi-FI" dirty="0">
                <a:latin typeface="+mj-lt"/>
              </a:rPr>
              <a:t> </a:t>
            </a:r>
            <a:r>
              <a:rPr lang="fi-FI" dirty="0" err="1">
                <a:latin typeface="+mj-lt"/>
              </a:rPr>
              <a:t>amk:n</a:t>
            </a:r>
            <a:r>
              <a:rPr lang="fi-FI" dirty="0">
                <a:latin typeface="+mj-lt"/>
              </a:rPr>
              <a:t> ja Itä-Suomen </a:t>
            </a:r>
            <a:r>
              <a:rPr lang="fi-FI" dirty="0" err="1">
                <a:latin typeface="+mj-lt"/>
              </a:rPr>
              <a:t>YO:n</a:t>
            </a:r>
            <a:r>
              <a:rPr lang="fi-FI" dirty="0">
                <a:latin typeface="+mj-lt"/>
              </a:rPr>
              <a:t> yhteistä OIS- toimintamallia, jossa osana opetustoimintaa tutkimus- ja kehittämistoiminnan avulla tuotetaan kysyntälähtöisiä palveluita ja tuotteita yhteistyössä alueen työ- ja elinkeinoelämän kanssa.</a:t>
            </a:r>
          </a:p>
          <a:p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329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aari 3"/>
          <p:cNvSpPr/>
          <p:nvPr/>
        </p:nvSpPr>
        <p:spPr>
          <a:xfrm>
            <a:off x="179512" y="188640"/>
            <a:ext cx="8712968" cy="10873208"/>
          </a:xfrm>
          <a:prstGeom prst="arc">
            <a:avLst>
              <a:gd name="adj1" fmla="val 10815967"/>
              <a:gd name="adj2" fmla="val 0"/>
            </a:avLst>
          </a:prstGeom>
          <a:solidFill>
            <a:srgbClr val="F1D713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5" name="Kaari 4"/>
          <p:cNvSpPr/>
          <p:nvPr/>
        </p:nvSpPr>
        <p:spPr>
          <a:xfrm>
            <a:off x="323528" y="332656"/>
            <a:ext cx="8424936" cy="10873208"/>
          </a:xfrm>
          <a:prstGeom prst="arc">
            <a:avLst>
              <a:gd name="adj1" fmla="val 10815967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Kaari 5"/>
          <p:cNvSpPr/>
          <p:nvPr/>
        </p:nvSpPr>
        <p:spPr>
          <a:xfrm>
            <a:off x="467544" y="476672"/>
            <a:ext cx="8136904" cy="10585176"/>
          </a:xfrm>
          <a:prstGeom prst="arc">
            <a:avLst>
              <a:gd name="adj1" fmla="val 10815967"/>
              <a:gd name="adj2" fmla="val 0"/>
            </a:avLst>
          </a:prstGeom>
          <a:solidFill>
            <a:schemeClr val="accent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Kaari 6"/>
          <p:cNvSpPr/>
          <p:nvPr/>
        </p:nvSpPr>
        <p:spPr>
          <a:xfrm>
            <a:off x="619944" y="620688"/>
            <a:ext cx="7840488" cy="10585176"/>
          </a:xfrm>
          <a:prstGeom prst="arc">
            <a:avLst>
              <a:gd name="adj1" fmla="val 10815967"/>
              <a:gd name="adj2" fmla="val 0"/>
            </a:avLst>
          </a:prstGeom>
          <a:solidFill>
            <a:schemeClr val="accent2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Kaari 7"/>
          <p:cNvSpPr/>
          <p:nvPr/>
        </p:nvSpPr>
        <p:spPr>
          <a:xfrm>
            <a:off x="772344" y="828328"/>
            <a:ext cx="7544072" cy="10449544"/>
          </a:xfrm>
          <a:prstGeom prst="arc">
            <a:avLst>
              <a:gd name="adj1" fmla="val 10815967"/>
              <a:gd name="adj2" fmla="val 0"/>
            </a:avLst>
          </a:prstGeom>
          <a:solidFill>
            <a:srgbClr val="00B0F0"/>
          </a:soli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cxnSp>
        <p:nvCxnSpPr>
          <p:cNvPr id="12" name="Suora yhdysviiva 11"/>
          <p:cNvCxnSpPr/>
          <p:nvPr/>
        </p:nvCxnSpPr>
        <p:spPr>
          <a:xfrm flipH="1">
            <a:off x="10692680" y="1916832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Kaari 20"/>
          <p:cNvSpPr/>
          <p:nvPr/>
        </p:nvSpPr>
        <p:spPr>
          <a:xfrm>
            <a:off x="912168" y="1001438"/>
            <a:ext cx="7247656" cy="10305528"/>
          </a:xfrm>
          <a:prstGeom prst="arc">
            <a:avLst>
              <a:gd name="adj1" fmla="val 10815967"/>
              <a:gd name="adj2" fmla="val 9597"/>
            </a:avLst>
          </a:prstGeom>
          <a:solidFill>
            <a:srgbClr val="6EA92D"/>
          </a:soli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9" name="Kaari 8"/>
          <p:cNvSpPr/>
          <p:nvPr/>
        </p:nvSpPr>
        <p:spPr>
          <a:xfrm>
            <a:off x="1111917" y="1202557"/>
            <a:ext cx="6864925" cy="10449544"/>
          </a:xfrm>
          <a:prstGeom prst="arc">
            <a:avLst>
              <a:gd name="adj1" fmla="val 108159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10" name="Suorakulmio 9"/>
          <p:cNvSpPr/>
          <p:nvPr/>
        </p:nvSpPr>
        <p:spPr>
          <a:xfrm>
            <a:off x="496" y="5616624"/>
            <a:ext cx="9143504" cy="1268760"/>
          </a:xfrm>
          <a:prstGeom prst="rect">
            <a:avLst/>
          </a:prstGeom>
          <a:solidFill>
            <a:srgbClr val="6EA9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prstClr val="black"/>
                </a:solidFill>
              </a:rPr>
              <a:t>Työelämä ja kumppanit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48" y="1628800"/>
            <a:ext cx="9144000" cy="1077218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fi-FI" sz="2800" b="1" u="sng" dirty="0" err="1">
                <a:solidFill>
                  <a:prstClr val="black"/>
                </a:solidFill>
              </a:rPr>
              <a:t>OIS-ajattelu</a:t>
            </a:r>
            <a:endParaRPr lang="fi-FI" sz="2800" b="1" u="sng" dirty="0">
              <a:solidFill>
                <a:prstClr val="black"/>
              </a:solidFill>
            </a:endParaRPr>
          </a:p>
          <a:p>
            <a:pPr algn="ctr"/>
            <a:r>
              <a:rPr lang="fi-FI" dirty="0">
                <a:solidFill>
                  <a:prstClr val="black"/>
                </a:solidFill>
              </a:rPr>
              <a:t>Monialaisuus, opiskelijakeskeisyys,</a:t>
            </a:r>
          </a:p>
          <a:p>
            <a:pPr algn="ctr"/>
            <a:r>
              <a:rPr lang="fi-FI" dirty="0">
                <a:solidFill>
                  <a:prstClr val="black"/>
                </a:solidFill>
              </a:rPr>
              <a:t> toiminnallisuus, työelämäläheisyys, yhteisöllisyys</a:t>
            </a:r>
          </a:p>
        </p:txBody>
      </p:sp>
      <p:sp>
        <p:nvSpPr>
          <p:cNvPr id="16" name="Ellipsi 15"/>
          <p:cNvSpPr/>
          <p:nvPr/>
        </p:nvSpPr>
        <p:spPr>
          <a:xfrm>
            <a:off x="2555776" y="3573016"/>
            <a:ext cx="1296144" cy="112077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prstClr val="black"/>
                </a:solidFill>
              </a:rPr>
              <a:t>Harjoittelut</a:t>
            </a:r>
          </a:p>
        </p:txBody>
      </p:sp>
      <p:sp>
        <p:nvSpPr>
          <p:cNvPr id="17" name="Ellipsi 16"/>
          <p:cNvSpPr/>
          <p:nvPr/>
        </p:nvSpPr>
        <p:spPr>
          <a:xfrm>
            <a:off x="3923928" y="3594977"/>
            <a:ext cx="1296144" cy="112077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prstClr val="black"/>
                </a:solidFill>
              </a:rPr>
              <a:t>Opin-näyte-työt</a:t>
            </a:r>
          </a:p>
        </p:txBody>
      </p:sp>
      <p:sp>
        <p:nvSpPr>
          <p:cNvPr id="18" name="Ellipsi 17"/>
          <p:cNvSpPr/>
          <p:nvPr/>
        </p:nvSpPr>
        <p:spPr>
          <a:xfrm>
            <a:off x="5292080" y="3573776"/>
            <a:ext cx="1296144" cy="112077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prstClr val="black"/>
                </a:solidFill>
              </a:rPr>
              <a:t>Hank-keet</a:t>
            </a:r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19" name="Ellipsi 18"/>
          <p:cNvSpPr/>
          <p:nvPr/>
        </p:nvSpPr>
        <p:spPr>
          <a:xfrm>
            <a:off x="6660232" y="3594977"/>
            <a:ext cx="1296144" cy="112077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prstClr val="black"/>
                </a:solidFill>
              </a:rPr>
              <a:t>Palve-lut</a:t>
            </a:r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15" name="Ellipsi 14"/>
          <p:cNvSpPr/>
          <p:nvPr/>
        </p:nvSpPr>
        <p:spPr>
          <a:xfrm>
            <a:off x="1187624" y="3573016"/>
            <a:ext cx="1296144" cy="112077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prstClr val="black"/>
                </a:solidFill>
              </a:rPr>
              <a:t>Opinto-jaksot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727684" y="278266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prstClr val="black"/>
                </a:solidFill>
              </a:rPr>
              <a:t>Opetus ja opiskelu &amp; </a:t>
            </a:r>
          </a:p>
          <a:p>
            <a:pPr algn="ctr"/>
            <a:r>
              <a:rPr lang="fi-FI" b="1" dirty="0">
                <a:solidFill>
                  <a:prstClr val="black"/>
                </a:solidFill>
              </a:rPr>
              <a:t>tutkimus-, kehittämis- ja innovaatiotoiminta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1119808" y="4644768"/>
            <a:ext cx="6840760" cy="1200329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>
              <a:schemeClr val="accent1">
                <a:satMod val="175000"/>
              </a:schemeClr>
            </a:glow>
            <a:softEdge rad="0"/>
          </a:effectLst>
          <a:scene3d>
            <a:camera prst="orthographicFront"/>
            <a:lightRig rig="threePt" dir="t"/>
          </a:scene3d>
          <a:sp3d>
            <a:bevelT w="127000" h="127000"/>
          </a:sp3d>
        </p:spPr>
        <p:txBody>
          <a:bodyPr wrap="square" rtlCol="0">
            <a:spAutoFit/>
          </a:bodyPr>
          <a:lstStyle/>
          <a:p>
            <a:pPr algn="ctr"/>
            <a:endParaRPr lang="fi-FI" dirty="0">
              <a:solidFill>
                <a:prstClr val="black"/>
              </a:solidFill>
            </a:endParaRPr>
          </a:p>
          <a:p>
            <a:pPr algn="ctr"/>
            <a:r>
              <a:rPr lang="fi-FI" dirty="0">
                <a:solidFill>
                  <a:prstClr val="black"/>
                </a:solidFill>
              </a:rPr>
              <a:t>Osaamisen kehittäminen: yhdessä suunnitellut, toteutetut ja arvioidut erilaiset </a:t>
            </a:r>
            <a:r>
              <a:rPr lang="fi-FI" b="1" dirty="0">
                <a:solidFill>
                  <a:prstClr val="black"/>
                </a:solidFill>
              </a:rPr>
              <a:t>tehtävät </a:t>
            </a:r>
            <a:r>
              <a:rPr lang="fi-FI" dirty="0">
                <a:solidFill>
                  <a:prstClr val="black"/>
                </a:solidFill>
              </a:rPr>
              <a:t>ja</a:t>
            </a:r>
            <a:r>
              <a:rPr lang="fi-FI" b="1" dirty="0">
                <a:solidFill>
                  <a:prstClr val="black"/>
                </a:solidFill>
              </a:rPr>
              <a:t> toimeksiannot</a:t>
            </a:r>
          </a:p>
          <a:p>
            <a:pPr algn="ctr"/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ois10.blogit.fi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1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MONIALAINEN YHTEISTYÖ- opintojako (5op)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+mj-lt"/>
              </a:rPr>
              <a:t>Tavoitteet:</a:t>
            </a:r>
            <a:endParaRPr lang="fi-FI" dirty="0">
              <a:latin typeface="+mj-lt"/>
            </a:endParaRPr>
          </a:p>
          <a:p>
            <a:r>
              <a:rPr lang="fi-FI" dirty="0" smtClean="0">
                <a:latin typeface="+mj-lt"/>
              </a:rPr>
              <a:t>kykenee </a:t>
            </a:r>
            <a:r>
              <a:rPr lang="fi-FI" dirty="0">
                <a:latin typeface="+mj-lt"/>
              </a:rPr>
              <a:t>toimimaan ja tekemään päätöksiä yhdessä muiden alojen opiskelijoiden ja </a:t>
            </a:r>
            <a:r>
              <a:rPr lang="fi-FI" dirty="0" smtClean="0">
                <a:latin typeface="+mj-lt"/>
              </a:rPr>
              <a:t>henkilöstön </a:t>
            </a:r>
            <a:r>
              <a:rPr lang="fi-FI" dirty="0">
                <a:latin typeface="+mj-lt"/>
              </a:rPr>
              <a:t>kanssa tunnistaen ja tunnustaen heidän asiantuntijuuttaan</a:t>
            </a:r>
          </a:p>
          <a:p>
            <a:r>
              <a:rPr lang="fi-FI" dirty="0" smtClean="0">
                <a:latin typeface="+mj-lt"/>
              </a:rPr>
              <a:t>osaa </a:t>
            </a:r>
            <a:r>
              <a:rPr lang="fi-FI" dirty="0">
                <a:latin typeface="+mj-lt"/>
              </a:rPr>
              <a:t>toimia asiakkaan hyvinvoinnin edistämiseksi hänen tarpeistaan lähtien ja </a:t>
            </a:r>
            <a:r>
              <a:rPr lang="fi-FI" dirty="0" err="1">
                <a:latin typeface="+mj-lt"/>
              </a:rPr>
              <a:t>moniammatillisen</a:t>
            </a:r>
            <a:r>
              <a:rPr lang="fi-FI" dirty="0">
                <a:latin typeface="+mj-lt"/>
              </a:rPr>
              <a:t> ryhmän osaamista hyödyntäen</a:t>
            </a:r>
          </a:p>
          <a:p>
            <a:r>
              <a:rPr lang="fi-FI" dirty="0" smtClean="0">
                <a:latin typeface="+mj-lt"/>
              </a:rPr>
              <a:t>osaa </a:t>
            </a:r>
            <a:r>
              <a:rPr lang="fi-FI" dirty="0">
                <a:latin typeface="+mj-lt"/>
              </a:rPr>
              <a:t>hyödyntää muiden ammattiryhmien osaamista omassa ammatillisessa kehittymisessään</a:t>
            </a:r>
          </a:p>
          <a:p>
            <a:r>
              <a:rPr lang="fi-FI" dirty="0" smtClean="0">
                <a:latin typeface="+mj-lt"/>
              </a:rPr>
              <a:t>osaa </a:t>
            </a:r>
            <a:r>
              <a:rPr lang="fi-FI" dirty="0">
                <a:latin typeface="+mj-lt"/>
              </a:rPr>
              <a:t>arvioida omaa toimintaansa </a:t>
            </a:r>
            <a:r>
              <a:rPr lang="fi-FI" dirty="0" err="1">
                <a:latin typeface="+mj-lt"/>
              </a:rPr>
              <a:t>moniammatillisessa</a:t>
            </a:r>
            <a:r>
              <a:rPr lang="fi-FI" dirty="0">
                <a:latin typeface="+mj-lt"/>
              </a:rPr>
              <a:t> yhteistyössä</a:t>
            </a: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33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MONIALAINEN YHTEISTYÖ- opintojako (5op)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latin typeface="+mj-lt"/>
                <a:hlinkClick r:id="rId2" action="ppaction://hlinkfile"/>
              </a:rPr>
              <a:t>TYMON1 </a:t>
            </a:r>
            <a:r>
              <a:rPr lang="fi-FI" dirty="0">
                <a:latin typeface="+mj-lt"/>
                <a:hlinkClick r:id="rId2" action="ppaction://hlinkfile"/>
              </a:rPr>
              <a:t>info opiskelijoille</a:t>
            </a:r>
            <a:endParaRPr lang="fi-FI" dirty="0">
              <a:latin typeface="+mj-lt"/>
            </a:endParaRPr>
          </a:p>
          <a:p>
            <a:r>
              <a:rPr lang="fi-FI" dirty="0">
                <a:latin typeface="+mj-lt"/>
                <a:hlinkClick r:id="rId3" action="ppaction://hlinkfile"/>
              </a:rPr>
              <a:t>Tämän päivän nuoret </a:t>
            </a:r>
            <a:r>
              <a:rPr lang="fi-FI" dirty="0" err="1">
                <a:latin typeface="+mj-lt"/>
                <a:hlinkClick r:id="rId3" action="ppaction://hlinkfile"/>
              </a:rPr>
              <a:t>-camp</a:t>
            </a:r>
            <a:r>
              <a:rPr lang="fi-FI" dirty="0">
                <a:latin typeface="+mj-lt"/>
                <a:hlinkClick r:id="rId3" action="ppaction://hlinkfile"/>
              </a:rPr>
              <a:t> ohjelma</a:t>
            </a:r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86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Tiedon keruu syksy 2011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34172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>
                <a:latin typeface="+mj-lt"/>
              </a:rPr>
              <a:t>1) opintokokonaisuuden </a:t>
            </a:r>
            <a:r>
              <a:rPr lang="fi-FI" dirty="0" smtClean="0">
                <a:latin typeface="+mj-lt"/>
              </a:rPr>
              <a:t>jälkeen </a:t>
            </a:r>
            <a:r>
              <a:rPr lang="fi-FI" dirty="0">
                <a:latin typeface="+mj-lt"/>
              </a:rPr>
              <a:t>opintojaksoon osallistuville opiskelijoille (N=9), opettajille (N=3) ja työelämäkumppaneille (N=1) </a:t>
            </a:r>
            <a:r>
              <a:rPr lang="fi-FI" dirty="0" smtClean="0">
                <a:latin typeface="+mj-lt"/>
              </a:rPr>
              <a:t>nettikysely</a:t>
            </a: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 </a:t>
            </a:r>
            <a:r>
              <a:rPr lang="fi-FI" dirty="0">
                <a:latin typeface="+mj-lt"/>
              </a:rPr>
              <a:t>2) opintojakson </a:t>
            </a:r>
            <a:r>
              <a:rPr lang="fi-FI" dirty="0" smtClean="0">
                <a:latin typeface="+mj-lt"/>
              </a:rPr>
              <a:t>yhteydessä </a:t>
            </a:r>
            <a:r>
              <a:rPr lang="fi-FI" dirty="0">
                <a:latin typeface="+mj-lt"/>
              </a:rPr>
              <a:t>opiskelijoilta (N=78) </a:t>
            </a:r>
            <a:r>
              <a:rPr lang="fi-FI" dirty="0" smtClean="0">
                <a:latin typeface="+mj-lt"/>
              </a:rPr>
              <a:t>kerätty </a:t>
            </a:r>
            <a:r>
              <a:rPr lang="fi-FI" dirty="0">
                <a:latin typeface="+mj-lt"/>
              </a:rPr>
              <a:t>opintojakson </a:t>
            </a:r>
            <a:r>
              <a:rPr lang="fi-FI" dirty="0" smtClean="0">
                <a:latin typeface="+mj-lt"/>
              </a:rPr>
              <a:t>ryhmäarviointi </a:t>
            </a:r>
            <a:r>
              <a:rPr lang="fi-FI" dirty="0">
                <a:latin typeface="+mj-lt"/>
              </a:rPr>
              <a:t>(N= 6). </a:t>
            </a:r>
            <a:endParaRPr lang="fi-FI" dirty="0" smtClean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3)opintokokonaisuuden </a:t>
            </a:r>
            <a:r>
              <a:rPr lang="fi-FI" dirty="0">
                <a:latin typeface="+mj-lt"/>
              </a:rPr>
              <a:t>loputtua </a:t>
            </a:r>
            <a:r>
              <a:rPr lang="fi-FI" dirty="0" smtClean="0">
                <a:latin typeface="+mj-lt"/>
              </a:rPr>
              <a:t>opettajien </a:t>
            </a:r>
            <a:r>
              <a:rPr lang="fi-FI" dirty="0">
                <a:latin typeface="+mj-lt"/>
              </a:rPr>
              <a:t>(N=6) ryhmähaastattelu, jossa he pohtivat tiedonkeruun vaiheissa 1 ja 2 saatuja tuloksia omiin kokemuksiinsa opitonjakson aikana.</a:t>
            </a:r>
          </a:p>
          <a:p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587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OPISKELIJAKESKEISYYS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dirty="0">
                <a:latin typeface="+mj-lt"/>
              </a:rPr>
              <a:t>”OPISKELIJAT monialaisesti ja yhteisöllisesti työelämäläheisten toimeksiantojen toteuttajina.”</a:t>
            </a:r>
          </a:p>
          <a:p>
            <a:pPr marL="0" indent="0">
              <a:buNone/>
            </a:pPr>
            <a:endParaRPr lang="fi-FI" dirty="0" smtClean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Kriittiset </a:t>
            </a:r>
            <a:r>
              <a:rPr lang="fi-FI" dirty="0">
                <a:latin typeface="+mj-lt"/>
              </a:rPr>
              <a:t>tekijät:</a:t>
            </a:r>
          </a:p>
          <a:p>
            <a:r>
              <a:rPr lang="fi-FI" dirty="0" smtClean="0">
                <a:latin typeface="+mj-lt"/>
              </a:rPr>
              <a:t>opiskelijan </a:t>
            </a:r>
            <a:r>
              <a:rPr lang="fi-FI" dirty="0">
                <a:latin typeface="+mj-lt"/>
              </a:rPr>
              <a:t>valmius toimia opiskelijakeskeisesti (aikaisempi kokemus toimia itsenäisesti ja vastuullisesti eli mihin sosiaalistuttu) </a:t>
            </a:r>
          </a:p>
          <a:p>
            <a:r>
              <a:rPr lang="fi-FI" dirty="0" smtClean="0">
                <a:latin typeface="+mj-lt"/>
              </a:rPr>
              <a:t>opiskelijoiden </a:t>
            </a:r>
            <a:r>
              <a:rPr lang="fi-FI" dirty="0">
                <a:latin typeface="+mj-lt"/>
              </a:rPr>
              <a:t>ohjeistus rooliinsa: opiskelijat toimivat itsenäisesti / ei jätetä yksin / ei ilman ohjausta /pitävät yhteyttää opettajaan tarvittaessa </a:t>
            </a:r>
          </a:p>
          <a:p>
            <a:r>
              <a:rPr lang="fi-FI" dirty="0" smtClean="0">
                <a:latin typeface="+mj-lt"/>
              </a:rPr>
              <a:t>opiskelijoiden </a:t>
            </a:r>
            <a:r>
              <a:rPr lang="fi-FI" dirty="0">
                <a:latin typeface="+mj-lt"/>
              </a:rPr>
              <a:t>ryhmätoiminta: toimijoiden selkeät roolit, yhdessä sovitut toimintatavat </a:t>
            </a:r>
          </a:p>
          <a:p>
            <a:r>
              <a:rPr lang="fi-FI" dirty="0" smtClean="0">
                <a:latin typeface="+mj-lt"/>
              </a:rPr>
              <a:t>kuinka </a:t>
            </a:r>
            <a:r>
              <a:rPr lang="fi-FI" dirty="0">
                <a:latin typeface="+mj-lt"/>
              </a:rPr>
              <a:t>paljon toimintaa ohjaavat opiskelijat tai opettajat </a:t>
            </a:r>
          </a:p>
          <a:p>
            <a:r>
              <a:rPr lang="fi-FI" dirty="0" smtClean="0">
                <a:latin typeface="+mj-lt"/>
              </a:rPr>
              <a:t>opiskelijoille </a:t>
            </a:r>
            <a:r>
              <a:rPr lang="fi-FI" dirty="0">
                <a:latin typeface="+mj-lt"/>
              </a:rPr>
              <a:t>ei-mieluisat pedagogiset ratkaisut (pidetäänkö niistä kiinni, ohjeistetaan</a:t>
            </a:r>
            <a:r>
              <a:rPr lang="fi-FI" dirty="0"/>
              <a:t>, motivoidaan, muutetaan toiseksi?)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723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TYÖELÄMÄLÄHEISYYS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 smtClean="0">
                <a:latin typeface="+mj-lt"/>
              </a:rPr>
              <a:t>”</a:t>
            </a:r>
            <a:r>
              <a:rPr lang="fi-FI" dirty="0">
                <a:latin typeface="+mj-lt"/>
              </a:rPr>
              <a:t>Opiskelijat toteuttavat TYÖELÄMÄLÄHEISIÄ toimeksiantoja </a:t>
            </a:r>
            <a:r>
              <a:rPr lang="fi-FI" dirty="0" smtClean="0">
                <a:latin typeface="+mj-lt"/>
              </a:rPr>
              <a:t> monialaisesti </a:t>
            </a:r>
            <a:r>
              <a:rPr lang="fi-FI" dirty="0">
                <a:latin typeface="+mj-lt"/>
              </a:rPr>
              <a:t>ja yhteisöllisesti toimien.” </a:t>
            </a:r>
          </a:p>
          <a:p>
            <a:pPr marL="0" indent="0">
              <a:buNone/>
            </a:pPr>
            <a:endParaRPr lang="fi-FI" dirty="0" smtClean="0">
              <a:latin typeface="+mj-lt"/>
            </a:endParaRPr>
          </a:p>
          <a:p>
            <a:pPr marL="0" indent="0">
              <a:buNone/>
            </a:pPr>
            <a:r>
              <a:rPr lang="fi-FI" dirty="0" smtClean="0">
                <a:latin typeface="+mj-lt"/>
              </a:rPr>
              <a:t>Kriittiset </a:t>
            </a:r>
            <a:r>
              <a:rPr lang="fi-FI" dirty="0">
                <a:latin typeface="+mj-lt"/>
              </a:rPr>
              <a:t>tekijät:</a:t>
            </a:r>
          </a:p>
          <a:p>
            <a:r>
              <a:rPr lang="fi-FI" dirty="0" smtClean="0">
                <a:latin typeface="+mj-lt"/>
              </a:rPr>
              <a:t>opiskelijan </a:t>
            </a:r>
            <a:r>
              <a:rPr lang="fi-FI" dirty="0">
                <a:latin typeface="+mj-lt"/>
              </a:rPr>
              <a:t>valmiudet toimia </a:t>
            </a:r>
            <a:r>
              <a:rPr lang="fi-FI" dirty="0" smtClean="0">
                <a:latin typeface="+mj-lt"/>
              </a:rPr>
              <a:t>työelämäläheisesti</a:t>
            </a:r>
          </a:p>
          <a:p>
            <a:r>
              <a:rPr lang="fi-FI" dirty="0" smtClean="0">
                <a:latin typeface="+mj-lt"/>
              </a:rPr>
              <a:t>opiskelijan ymmärrys muunkin kuin oman alan työelämäläheisyyden merkityksestä omalle oppimiselle ja ammatilliselle kasvulle</a:t>
            </a:r>
          </a:p>
          <a:p>
            <a:r>
              <a:rPr lang="fi-FI" dirty="0" smtClean="0">
                <a:latin typeface="+mj-lt"/>
              </a:rPr>
              <a:t>työelämän </a:t>
            </a:r>
            <a:r>
              <a:rPr lang="fi-FI" dirty="0">
                <a:latin typeface="+mj-lt"/>
              </a:rPr>
              <a:t>toimeksiantojen autenttisuus, haasteellisuus ja tarvelähtöisyys</a:t>
            </a:r>
          </a:p>
          <a:p>
            <a:r>
              <a:rPr lang="fi-FI" dirty="0" smtClean="0">
                <a:latin typeface="+mj-lt"/>
              </a:rPr>
              <a:t>opiskelijan </a:t>
            </a:r>
            <a:r>
              <a:rPr lang="fi-FI" dirty="0">
                <a:latin typeface="+mj-lt"/>
              </a:rPr>
              <a:t>itse valittujen työelämän toimeksiantojen etsiminen ja toteuttaminen (kriittisyys valinnassa) lisää hänen yhteiskuntatietoisuuttaan</a:t>
            </a:r>
          </a:p>
          <a:p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14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YHTEISÖLLISYYS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sz="4200" dirty="0">
                <a:latin typeface="+mj-lt"/>
              </a:rPr>
              <a:t>” TYMON- opintojakso  perustuu työelämän ja monialaisen toimijoiden kanssa tapahtuvaan toimintaan, joka koetaan </a:t>
            </a:r>
            <a:r>
              <a:rPr lang="fi-FI" sz="4200" dirty="0" smtClean="0">
                <a:latin typeface="+mj-lt"/>
              </a:rPr>
              <a:t>YHTEISÖLLISEKSI”</a:t>
            </a:r>
            <a:endParaRPr lang="fi-FI" sz="4200" dirty="0">
              <a:latin typeface="+mj-lt"/>
            </a:endParaRPr>
          </a:p>
          <a:p>
            <a:pPr marL="0" indent="0">
              <a:buNone/>
            </a:pPr>
            <a:endParaRPr lang="fi-FI" sz="4200" dirty="0" smtClean="0">
              <a:latin typeface="+mj-lt"/>
            </a:endParaRPr>
          </a:p>
          <a:p>
            <a:pPr marL="0" indent="0">
              <a:buNone/>
            </a:pPr>
            <a:r>
              <a:rPr lang="fi-FI" sz="5000" dirty="0" smtClean="0">
                <a:latin typeface="+mj-lt"/>
              </a:rPr>
              <a:t>Kriittiset </a:t>
            </a:r>
            <a:r>
              <a:rPr lang="fi-FI" sz="5000" dirty="0">
                <a:latin typeface="+mj-lt"/>
              </a:rPr>
              <a:t>tekijät</a:t>
            </a:r>
            <a:r>
              <a:rPr lang="fi-FI" sz="5000" dirty="0" smtClean="0">
                <a:latin typeface="+mj-lt"/>
              </a:rPr>
              <a:t>:</a:t>
            </a:r>
          </a:p>
          <a:p>
            <a:pPr marL="0" indent="0">
              <a:buNone/>
            </a:pPr>
            <a:endParaRPr lang="fi-FI" sz="5000" dirty="0">
              <a:latin typeface="+mj-lt"/>
            </a:endParaRPr>
          </a:p>
          <a:p>
            <a:r>
              <a:rPr lang="fi-FI" sz="5000" dirty="0" smtClean="0">
                <a:latin typeface="+mj-lt"/>
              </a:rPr>
              <a:t>opiskelijan </a:t>
            </a:r>
            <a:r>
              <a:rPr lang="fi-FI" sz="5000" dirty="0">
                <a:latin typeface="+mj-lt"/>
              </a:rPr>
              <a:t>ymmärrys ja valmiudet yhteisölliseen, opiskelijakeskeiseen ja monialaiseen toimintaan</a:t>
            </a:r>
          </a:p>
          <a:p>
            <a:r>
              <a:rPr lang="fi-FI" sz="5000" dirty="0" smtClean="0">
                <a:latin typeface="+mj-lt"/>
              </a:rPr>
              <a:t>ryhmäyhtymisen </a:t>
            </a:r>
            <a:r>
              <a:rPr lang="fi-FI" sz="5000" dirty="0">
                <a:latin typeface="+mj-lt"/>
              </a:rPr>
              <a:t>ja me-hengen muodostuminen (ilmapiiri)</a:t>
            </a:r>
          </a:p>
          <a:p>
            <a:r>
              <a:rPr lang="fi-FI" sz="5000" dirty="0" smtClean="0">
                <a:latin typeface="+mj-lt"/>
              </a:rPr>
              <a:t>toteutusaikataulu </a:t>
            </a:r>
            <a:r>
              <a:rPr lang="fi-FI" sz="5000" dirty="0">
                <a:latin typeface="+mj-lt"/>
              </a:rPr>
              <a:t>– missä ajassa yhteisöllisyyttä mahdollisuus kokea ennalta vieraiden toimijoiden kanssa </a:t>
            </a:r>
          </a:p>
          <a:p>
            <a:r>
              <a:rPr lang="fi-FI" sz="5000" dirty="0" smtClean="0">
                <a:latin typeface="+mj-lt"/>
              </a:rPr>
              <a:t>opiskelijan </a:t>
            </a:r>
            <a:r>
              <a:rPr lang="fi-FI" sz="5000" dirty="0">
                <a:latin typeface="+mj-lt"/>
              </a:rPr>
              <a:t>halu ja mahdollisuus olla mukana ryhmän aktiivisena toimijana/”fiilis”</a:t>
            </a:r>
          </a:p>
          <a:p>
            <a:r>
              <a:rPr lang="fi-FI" sz="5000" dirty="0" smtClean="0">
                <a:latin typeface="+mj-lt"/>
              </a:rPr>
              <a:t>tilojen </a:t>
            </a:r>
            <a:r>
              <a:rPr lang="fi-FI" sz="5000" dirty="0">
                <a:latin typeface="+mj-lt"/>
              </a:rPr>
              <a:t>ja välineiden merkitys yhteisöllisen toiminnan tukena</a:t>
            </a:r>
          </a:p>
          <a:p>
            <a:r>
              <a:rPr lang="fi-FI" sz="5000" dirty="0" smtClean="0">
                <a:latin typeface="+mj-lt"/>
              </a:rPr>
              <a:t>toimeksiantajan </a:t>
            </a:r>
            <a:r>
              <a:rPr lang="fi-FI" sz="5000" dirty="0">
                <a:latin typeface="+mj-lt"/>
              </a:rPr>
              <a:t>osallisuus ja vuorovaikutus ryhmän toimintaan </a:t>
            </a:r>
          </a:p>
          <a:p>
            <a:pPr marL="0" indent="0">
              <a:buNone/>
            </a:pPr>
            <a:endParaRPr lang="fi-FI" sz="5000" dirty="0">
              <a:latin typeface="+mj-lt"/>
            </a:endParaRPr>
          </a:p>
          <a:p>
            <a:pPr marL="0" indent="0">
              <a:buNone/>
            </a:pPr>
            <a:endParaRPr lang="fi-FI" sz="5000" dirty="0"/>
          </a:p>
        </p:txBody>
      </p:sp>
    </p:spTree>
    <p:extLst>
      <p:ext uri="{BB962C8B-B14F-4D97-AF65-F5344CB8AC3E}">
        <p14:creationId xmlns:p14="http://schemas.microsoft.com/office/powerpoint/2010/main" val="8168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VONIA-hanke-pohja_EU-rahoitteinen_sosiaalirahasto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37DCF476C077D45886347FE547A9BF4" ma:contentTypeVersion="0" ma:contentTypeDescription="Luo uusi asiakirja." ma:contentTypeScope="" ma:versionID="2d688797a6d7e4f97db1470df1e6855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66B0EA-2B83-4975-990F-20CBF3214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73C5C2C-4E5F-4FD8-B90B-E25A6A5DA9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2747B8-B0A4-4B0D-AEB1-D8766C26BFFF}">
  <ds:schemaRefs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SAVONIA-hanke-pohja_EU-rahoitteinen_sosiaalirahasto</Template>
  <TotalTime>449</TotalTime>
  <Words>801</Words>
  <Application>Microsoft Office PowerPoint</Application>
  <PresentationFormat>Näytössä katseltava diaesitys (4:3)</PresentationFormat>
  <Paragraphs>101</Paragraphs>
  <Slides>15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SAVONIA-hanke-pohja_EU-rahoitteinen_sosiaalirahasto</vt:lpstr>
      <vt:lpstr>Open Innovation Space (OIS)- hanke (1.5.2010- 31.12.2012) kehittämässä Savonia-ammattikorkeakoulun pedagogiikkaa</vt:lpstr>
      <vt:lpstr>OIS- hanke</vt:lpstr>
      <vt:lpstr>PowerPoint-esitys</vt:lpstr>
      <vt:lpstr>MONIALAINEN YHTEISTYÖ- opintojako (5op)</vt:lpstr>
      <vt:lpstr>MONIALAINEN YHTEISTYÖ- opintojako (5op)</vt:lpstr>
      <vt:lpstr>Tiedon keruu syksy 2011</vt:lpstr>
      <vt:lpstr>OPISKELIJAKESKEISYYS</vt:lpstr>
      <vt:lpstr>TYÖELÄMÄLÄHEISYYS  </vt:lpstr>
      <vt:lpstr>YHTEISÖLLISYYS</vt:lpstr>
      <vt:lpstr>MONIALAISUUS</vt:lpstr>
      <vt:lpstr>Millaisia haasteita ao. eri periaatteiden kriittiset tekijät kohdistavat opettajuuteen?</vt:lpstr>
      <vt:lpstr>Yhteenvetona:</vt:lpstr>
      <vt:lpstr>Haastatteluissa nousseita erityisiä kehittämisehdotuksia (mm.): </vt:lpstr>
      <vt:lpstr>Tiedonkeruu kevät 2012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OIS- hankkeen tilannekatsaus</dc:title>
  <dc:creator>Marja-Liisa Gröhn-Rissanen</dc:creator>
  <cp:lastModifiedBy>Marja-Liisa Gröhn-Rissanen</cp:lastModifiedBy>
  <cp:revision>33</cp:revision>
  <cp:lastPrinted>2012-02-16T10:23:06Z</cp:lastPrinted>
  <dcterms:created xsi:type="dcterms:W3CDTF">2011-10-06T12:40:38Z</dcterms:created>
  <dcterms:modified xsi:type="dcterms:W3CDTF">2012-03-28T10:13:58Z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0x010100A37DCF476C077D45886347FE547A9BF4</vt:lpwstr>
  </property>
</Properties>
</file>